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69" r:id="rId2"/>
    <p:sldId id="270" r:id="rId3"/>
    <p:sldId id="281" r:id="rId4"/>
    <p:sldId id="268" r:id="rId5"/>
    <p:sldId id="266" r:id="rId6"/>
    <p:sldId id="256" r:id="rId7"/>
    <p:sldId id="257" r:id="rId8"/>
    <p:sldId id="258" r:id="rId9"/>
    <p:sldId id="259" r:id="rId10"/>
    <p:sldId id="260" r:id="rId11"/>
    <p:sldId id="261" r:id="rId12"/>
    <p:sldId id="262" r:id="rId13"/>
    <p:sldId id="263" r:id="rId14"/>
    <p:sldId id="265" r:id="rId15"/>
    <p:sldId id="277" r:id="rId16"/>
    <p:sldId id="273" r:id="rId17"/>
    <p:sldId id="264" r:id="rId18"/>
    <p:sldId id="267" r:id="rId19"/>
    <p:sldId id="279" r:id="rId20"/>
    <p:sldId id="280" r:id="rId21"/>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00"/>
    <a:srgbClr val="FF3300"/>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75" d="100"/>
          <a:sy n="75" d="100"/>
        </p:scale>
        <p:origin x="-1956" y="-46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3.xml"/><Relationship Id="rId1"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AE44F607-A519-41C7-8EE6-4D845E365791}" type="slidenum">
              <a:rPr lang="es-ES_tradnl"/>
              <a:pPr/>
              <a:t>‹Nº›</a:t>
            </a:fld>
            <a:endParaRPr lang="es-ES_tradnl"/>
          </a:p>
        </p:txBody>
      </p:sp>
    </p:spTree>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83A23BAC-82C4-4587-8B4A-EC283CFD8C4E}" type="slidenum">
              <a:rPr lang="es-ES_tradnl"/>
              <a:pPr/>
              <a:t>‹Nº›</a:t>
            </a:fld>
            <a:endParaRPr lang="es-ES_tradnl"/>
          </a:p>
        </p:txBody>
      </p:sp>
    </p:spTree>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3BDA3D22-3EE8-4BB3-BDCD-60FD69489E2A}" type="slidenum">
              <a:rPr lang="es-ES_tradnl"/>
              <a:pPr/>
              <a:t>‹Nº›</a:t>
            </a:fld>
            <a:endParaRPr lang="es-ES_tradnl"/>
          </a:p>
        </p:txBody>
      </p:sp>
    </p:spTree>
  </p:cSld>
  <p:clrMapOvr>
    <a:masterClrMapping/>
  </p:clrMapOvr>
  <p:transition spd="slow">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981200"/>
            <a:ext cx="3810000" cy="4114800"/>
          </a:xfrm>
        </p:spPr>
        <p:txBody>
          <a:bodyPr/>
          <a:lstStyle/>
          <a:p>
            <a:endParaRPr lang="es-ES"/>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_tradnl"/>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_tradnl"/>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04964265-29D5-4FAF-B292-6B576C345309}" type="slidenum">
              <a:rPr lang="es-ES_tradnl"/>
              <a:pPr/>
              <a:t>‹Nº›</a:t>
            </a:fld>
            <a:endParaRPr lang="es-ES_tradnl"/>
          </a:p>
        </p:txBody>
      </p:sp>
    </p:spTree>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2A538C7F-DC77-4E1A-B9EE-1C8843DBD7A9}" type="slidenum">
              <a:rPr lang="es-ES_tradnl"/>
              <a:pPr/>
              <a:t>‹Nº›</a:t>
            </a:fld>
            <a:endParaRPr lang="es-ES_tradnl"/>
          </a:p>
        </p:txBody>
      </p:sp>
    </p:spTree>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8755BBED-276C-4B89-BCB5-0641461CC88E}" type="slidenum">
              <a:rPr lang="es-ES_tradnl"/>
              <a:pPr/>
              <a:t>‹Nº›</a:t>
            </a:fld>
            <a:endParaRPr lang="es-ES_tradnl"/>
          </a:p>
        </p:txBody>
      </p:sp>
    </p:spTree>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C8A36C77-7FDF-42DA-9E36-70D6E2C97E02}" type="slidenum">
              <a:rPr lang="es-ES_tradnl"/>
              <a:pPr/>
              <a:t>‹Nº›</a:t>
            </a:fld>
            <a:endParaRPr lang="es-ES_tradnl"/>
          </a:p>
        </p:txBody>
      </p:sp>
    </p:spTree>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_tradnl"/>
          </a:p>
        </p:txBody>
      </p:sp>
      <p:sp>
        <p:nvSpPr>
          <p:cNvPr id="8" name="7 Marcador de pie de página"/>
          <p:cNvSpPr>
            <a:spLocks noGrp="1"/>
          </p:cNvSpPr>
          <p:nvPr>
            <p:ph type="ftr" sz="quarter" idx="11"/>
          </p:nvPr>
        </p:nvSpPr>
        <p:spPr/>
        <p:txBody>
          <a:bodyPr/>
          <a:lstStyle>
            <a:lvl1pPr>
              <a:defRPr/>
            </a:lvl1pPr>
          </a:lstStyle>
          <a:p>
            <a:endParaRPr lang="es-ES_tradnl"/>
          </a:p>
        </p:txBody>
      </p:sp>
      <p:sp>
        <p:nvSpPr>
          <p:cNvPr id="9" name="8 Marcador de número de diapositiva"/>
          <p:cNvSpPr>
            <a:spLocks noGrp="1"/>
          </p:cNvSpPr>
          <p:nvPr>
            <p:ph type="sldNum" sz="quarter" idx="12"/>
          </p:nvPr>
        </p:nvSpPr>
        <p:spPr/>
        <p:txBody>
          <a:bodyPr/>
          <a:lstStyle>
            <a:lvl1pPr>
              <a:defRPr/>
            </a:lvl1pPr>
          </a:lstStyle>
          <a:p>
            <a:fld id="{7AFAE047-053B-4EC2-873F-27952898EC48}" type="slidenum">
              <a:rPr lang="es-ES_tradnl"/>
              <a:pPr/>
              <a:t>‹Nº›</a:t>
            </a:fld>
            <a:endParaRPr lang="es-ES_tradnl"/>
          </a:p>
        </p:txBody>
      </p:sp>
    </p:spTree>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_tradnl"/>
          </a:p>
        </p:txBody>
      </p:sp>
      <p:sp>
        <p:nvSpPr>
          <p:cNvPr id="4" name="3 Marcador de pie de página"/>
          <p:cNvSpPr>
            <a:spLocks noGrp="1"/>
          </p:cNvSpPr>
          <p:nvPr>
            <p:ph type="ftr" sz="quarter" idx="11"/>
          </p:nvPr>
        </p:nvSpPr>
        <p:spPr/>
        <p:txBody>
          <a:bodyPr/>
          <a:lstStyle>
            <a:lvl1pPr>
              <a:defRPr/>
            </a:lvl1pPr>
          </a:lstStyle>
          <a:p>
            <a:endParaRPr lang="es-ES_tradnl"/>
          </a:p>
        </p:txBody>
      </p:sp>
      <p:sp>
        <p:nvSpPr>
          <p:cNvPr id="5" name="4 Marcador de número de diapositiva"/>
          <p:cNvSpPr>
            <a:spLocks noGrp="1"/>
          </p:cNvSpPr>
          <p:nvPr>
            <p:ph type="sldNum" sz="quarter" idx="12"/>
          </p:nvPr>
        </p:nvSpPr>
        <p:spPr/>
        <p:txBody>
          <a:bodyPr/>
          <a:lstStyle>
            <a:lvl1pPr>
              <a:defRPr/>
            </a:lvl1pPr>
          </a:lstStyle>
          <a:p>
            <a:fld id="{0EC3F965-C04C-44E9-9CAB-3C47C74AFB2A}" type="slidenum">
              <a:rPr lang="es-ES_tradnl"/>
              <a:pPr/>
              <a:t>‹Nº›</a:t>
            </a:fld>
            <a:endParaRPr lang="es-ES_tradnl"/>
          </a:p>
        </p:txBody>
      </p:sp>
    </p:spTree>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_tradnl"/>
          </a:p>
        </p:txBody>
      </p:sp>
      <p:sp>
        <p:nvSpPr>
          <p:cNvPr id="3" name="2 Marcador de pie de página"/>
          <p:cNvSpPr>
            <a:spLocks noGrp="1"/>
          </p:cNvSpPr>
          <p:nvPr>
            <p:ph type="ftr" sz="quarter" idx="11"/>
          </p:nvPr>
        </p:nvSpPr>
        <p:spPr/>
        <p:txBody>
          <a:bodyPr/>
          <a:lstStyle>
            <a:lvl1pPr>
              <a:defRPr/>
            </a:lvl1pPr>
          </a:lstStyle>
          <a:p>
            <a:endParaRPr lang="es-ES_tradnl"/>
          </a:p>
        </p:txBody>
      </p:sp>
      <p:sp>
        <p:nvSpPr>
          <p:cNvPr id="4" name="3 Marcador de número de diapositiva"/>
          <p:cNvSpPr>
            <a:spLocks noGrp="1"/>
          </p:cNvSpPr>
          <p:nvPr>
            <p:ph type="sldNum" sz="quarter" idx="12"/>
          </p:nvPr>
        </p:nvSpPr>
        <p:spPr/>
        <p:txBody>
          <a:bodyPr/>
          <a:lstStyle>
            <a:lvl1pPr>
              <a:defRPr/>
            </a:lvl1pPr>
          </a:lstStyle>
          <a:p>
            <a:fld id="{055EEFF7-6FE8-4D60-A447-82698D9CE8DB}" type="slidenum">
              <a:rPr lang="es-ES_tradnl"/>
              <a:pPr/>
              <a:t>‹Nº›</a:t>
            </a:fld>
            <a:endParaRPr lang="es-ES_tradnl"/>
          </a:p>
        </p:txBody>
      </p:sp>
    </p:spTree>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53F5FF20-7A2F-400C-A527-054131C9307F}" type="slidenum">
              <a:rPr lang="es-ES_tradnl"/>
              <a:pPr/>
              <a:t>‹Nº›</a:t>
            </a:fld>
            <a:endParaRPr lang="es-ES_tradnl"/>
          </a:p>
        </p:txBody>
      </p:sp>
    </p:spTree>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3018C589-2B7C-40B0-A933-209A24A394E9}" type="slidenum">
              <a:rPr lang="es-ES_tradnl"/>
              <a:pPr/>
              <a:t>‹Nº›</a:t>
            </a:fld>
            <a:endParaRPr lang="es-ES_tradnl"/>
          </a:p>
        </p:txBody>
      </p:sp>
    </p:spTree>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D7F1F7-A078-4C94-808A-C38AB3B0072B}" type="slidenum">
              <a:rPr lang="es-ES_tradnl"/>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0"/>
            <a:ext cx="9144000" cy="2133600"/>
          </a:xfrm>
          <a:solidFill>
            <a:schemeClr val="tx1"/>
          </a:solidFill>
          <a:scene3d>
            <a:camera prst="legacyPerspectiveBottom"/>
            <a:lightRig rig="legacyFlat3" dir="t"/>
          </a:scene3d>
          <a:sp3d extrusionH="887400" prstMaterial="legacyMatte">
            <a:bevelT w="13500" h="13500" prst="angle"/>
            <a:bevelB w="13500" h="13500" prst="angle"/>
            <a:extrusionClr>
              <a:schemeClr val="tx1"/>
            </a:extrusionClr>
          </a:sp3d>
        </p:spPr>
        <p:txBody>
          <a:bodyPr>
            <a:flatTx/>
          </a:bodyPr>
          <a:lstStyle/>
          <a:p>
            <a:r>
              <a:rPr lang="en-US" sz="8800">
                <a:solidFill>
                  <a:schemeClr val="bg1"/>
                </a:solidFill>
                <a:latin typeface="Arial" charset="0"/>
              </a:rPr>
              <a:t>Del  aborto</a:t>
            </a:r>
          </a:p>
        </p:txBody>
      </p:sp>
      <p:sp>
        <p:nvSpPr>
          <p:cNvPr id="15363" name="Rectangle 3"/>
          <p:cNvSpPr>
            <a:spLocks noGrp="1" noChangeArrowheads="1"/>
          </p:cNvSpPr>
          <p:nvPr>
            <p:ph type="subTitle" idx="1"/>
          </p:nvPr>
        </p:nvSpPr>
        <p:spPr>
          <a:xfrm>
            <a:off x="0" y="3810000"/>
            <a:ext cx="9144000" cy="685800"/>
          </a:xfrm>
          <a:solidFill>
            <a:schemeClr val="tx1"/>
          </a:solidFill>
          <a:ln>
            <a:solidFill>
              <a:schemeClr val="bg1"/>
            </a:solidFill>
          </a:ln>
        </p:spPr>
        <p:txBody>
          <a:bodyPr/>
          <a:lstStyle/>
          <a:p>
            <a:r>
              <a:rPr lang="en-US" b="1">
                <a:solidFill>
                  <a:schemeClr val="bg1"/>
                </a:solidFill>
                <a:latin typeface="Arial" charset="0"/>
              </a:rPr>
              <a:t>Existen muchas voces que opinan al respecto</a:t>
            </a:r>
          </a:p>
        </p:txBody>
      </p:sp>
    </p:spTree>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email"/>
          <a:srcRect/>
          <a:stretch>
            <a:fillRect/>
          </a:stretch>
        </p:blipFill>
        <p:spPr bwMode="auto">
          <a:xfrm>
            <a:off x="1066800" y="381000"/>
            <a:ext cx="2087563" cy="3200400"/>
          </a:xfrm>
          <a:prstGeom prst="rect">
            <a:avLst/>
          </a:prstGeom>
          <a:noFill/>
          <a:ln w="9525">
            <a:noFill/>
            <a:miter lim="800000"/>
            <a:headEnd/>
            <a:tailEnd/>
          </a:ln>
          <a:effectLst/>
        </p:spPr>
      </p:pic>
      <p:sp>
        <p:nvSpPr>
          <p:cNvPr id="6152" name="Rectangle 8"/>
          <p:cNvSpPr>
            <a:spLocks noChangeArrowheads="1"/>
          </p:cNvSpPr>
          <p:nvPr/>
        </p:nvSpPr>
        <p:spPr bwMode="auto">
          <a:xfrm>
            <a:off x="457200" y="3568700"/>
            <a:ext cx="3733800" cy="328930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 49, (Seis semanas y media)</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Los labios se entreabren, hace pequeñas muecas y de vez en cuando saca la lengua; si le hicieran cosquillas las sentiría.</a:t>
            </a:r>
          </a:p>
          <a:p>
            <a:pPr>
              <a:spcBef>
                <a:spcPts val="500"/>
              </a:spcBef>
              <a:spcAft>
                <a:spcPts val="500"/>
              </a:spcAft>
            </a:pPr>
            <a:r>
              <a:rPr lang="es-ES_tradnl" sz="1600">
                <a:solidFill>
                  <a:schemeClr val="bg1"/>
                </a:solidFill>
                <a:latin typeface="Arial" charset="0"/>
              </a:rPr>
              <a:t>El cerebro ya está completo.</a:t>
            </a:r>
          </a:p>
          <a:p>
            <a:pPr>
              <a:spcBef>
                <a:spcPts val="500"/>
              </a:spcBef>
              <a:spcAft>
                <a:spcPts val="500"/>
              </a:spcAft>
            </a:pPr>
            <a:r>
              <a:rPr lang="es-ES_tradnl" sz="1600">
                <a:solidFill>
                  <a:schemeClr val="bg1"/>
                </a:solidFill>
                <a:latin typeface="Arial" charset="0"/>
              </a:rPr>
              <a:t>Los dedos se van alargando y las huellas digitales de los pies han quedado fijadas para siempre.</a:t>
            </a:r>
          </a:p>
          <a:p>
            <a:pPr>
              <a:spcBef>
                <a:spcPts val="500"/>
              </a:spcBef>
              <a:spcAft>
                <a:spcPts val="500"/>
              </a:spcAft>
            </a:pPr>
            <a:r>
              <a:rPr lang="es-ES_tradnl" sz="1600">
                <a:solidFill>
                  <a:schemeClr val="bg1"/>
                </a:solidFill>
                <a:latin typeface="Arial" charset="0"/>
              </a:rPr>
              <a:t>Se le pueden distinguir perfectamente orejas y nariz.</a:t>
            </a:r>
          </a:p>
        </p:txBody>
      </p:sp>
      <p:pic>
        <p:nvPicPr>
          <p:cNvPr id="6153" name="Picture 9"/>
          <p:cNvPicPr>
            <a:picLocks noChangeAspect="1" noChangeArrowheads="1"/>
          </p:cNvPicPr>
          <p:nvPr/>
        </p:nvPicPr>
        <p:blipFill>
          <a:blip r:embed="rId3" cstate="email"/>
          <a:srcRect/>
          <a:stretch>
            <a:fillRect/>
          </a:stretch>
        </p:blipFill>
        <p:spPr bwMode="auto">
          <a:xfrm>
            <a:off x="4521200" y="0"/>
            <a:ext cx="4622800" cy="7086600"/>
          </a:xfrm>
          <a:prstGeom prst="rect">
            <a:avLst/>
          </a:prstGeom>
          <a:noFill/>
          <a:ln w="9525">
            <a:noFill/>
            <a:miter lim="800000"/>
            <a:headEnd/>
            <a:tailEnd/>
          </a:ln>
          <a:effectLst/>
        </p:spPr>
      </p:pic>
      <p:sp>
        <p:nvSpPr>
          <p:cNvPr id="6154" name="Rectangle 10"/>
          <p:cNvSpPr>
            <a:spLocks noChangeArrowheads="1"/>
          </p:cNvSpPr>
          <p:nvPr/>
        </p:nvSpPr>
        <p:spPr bwMode="auto">
          <a:xfrm>
            <a:off x="4953000" y="685800"/>
            <a:ext cx="3584575" cy="439420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 56, (Semana 7)</a:t>
            </a:r>
          </a:p>
          <a:p>
            <a:pPr>
              <a:spcBef>
                <a:spcPts val="500"/>
              </a:spcBef>
              <a:spcAft>
                <a:spcPts val="500"/>
              </a:spcAft>
            </a:pPr>
            <a:r>
              <a:rPr lang="es-ES_tradnl" sz="1600">
                <a:solidFill>
                  <a:schemeClr val="bg1"/>
                </a:solidFill>
                <a:latin typeface="Arial" charset="0"/>
              </a:rPr>
              <a:t>El niño en esta etapa puede formar un puño, tener hipo, chuparse el pulgar, dormir y despertarse.</a:t>
            </a:r>
          </a:p>
          <a:p>
            <a:pPr>
              <a:spcBef>
                <a:spcPts val="500"/>
              </a:spcBef>
              <a:spcAft>
                <a:spcPts val="500"/>
              </a:spcAft>
            </a:pPr>
            <a:r>
              <a:rPr lang="es-ES_tradnl" sz="1600">
                <a:solidFill>
                  <a:schemeClr val="bg1"/>
                </a:solidFill>
                <a:latin typeface="Arial" charset="0"/>
              </a:rPr>
              <a:t>Todos los sistemas del cuerpo están funcionando.</a:t>
            </a:r>
          </a:p>
          <a:p>
            <a:pPr>
              <a:spcBef>
                <a:spcPts val="500"/>
              </a:spcBef>
              <a:spcAft>
                <a:spcPts val="500"/>
              </a:spcAft>
            </a:pPr>
            <a:r>
              <a:rPr lang="es-ES_tradnl" sz="1600">
                <a:solidFill>
                  <a:schemeClr val="bg1"/>
                </a:solidFill>
                <a:latin typeface="Arial" charset="0"/>
              </a:rPr>
              <a:t>Día 60: han terminado los sesenta días más importantes de su vida.</a:t>
            </a:r>
          </a:p>
          <a:p>
            <a:pPr>
              <a:spcBef>
                <a:spcPts val="500"/>
              </a:spcBef>
              <a:spcAft>
                <a:spcPts val="500"/>
              </a:spcAft>
            </a:pPr>
            <a:r>
              <a:rPr lang="es-ES_tradnl" sz="1600">
                <a:solidFill>
                  <a:schemeClr val="bg1"/>
                </a:solidFill>
                <a:latin typeface="Arial" charset="0"/>
              </a:rPr>
              <a:t>Mide cuatro centímetros y pesa cuatro gramos.</a:t>
            </a:r>
          </a:p>
          <a:p>
            <a:pPr>
              <a:spcBef>
                <a:spcPts val="500"/>
              </a:spcBef>
              <a:spcAft>
                <a:spcPts val="500"/>
              </a:spcAft>
            </a:pPr>
            <a:r>
              <a:rPr lang="es-ES_tradnl" sz="1600">
                <a:solidFill>
                  <a:schemeClr val="bg1"/>
                </a:solidFill>
                <a:latin typeface="Arial" charset="0"/>
              </a:rPr>
              <a:t>El desarrollo futuro de esta vida consiste únicamente en un refinamiento y aumento de tamaño hasta aproximarse a los 23 años de edad.</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dissolve">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wipe(left)">
                                      <p:cBhvr>
                                        <p:cTn id="12" dur="500"/>
                                        <p:tgtEl>
                                          <p:spTgt spid="61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53"/>
                                        </p:tgtEl>
                                        <p:attrNameLst>
                                          <p:attrName>style.visibility</p:attrName>
                                        </p:attrNameLst>
                                      </p:cBhvr>
                                      <p:to>
                                        <p:strVal val="visible"/>
                                      </p:to>
                                    </p:set>
                                    <p:animEffect transition="in" filter="dissolve">
                                      <p:cBhvr>
                                        <p:cTn id="17" dur="500"/>
                                        <p:tgtEl>
                                          <p:spTgt spid="61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54"/>
                                        </p:tgtEl>
                                        <p:attrNameLst>
                                          <p:attrName>style.visibility</p:attrName>
                                        </p:attrNameLst>
                                      </p:cBhvr>
                                      <p:to>
                                        <p:strVal val="visible"/>
                                      </p:to>
                                    </p:set>
                                    <p:animEffect transition="in" filter="wipe(left)">
                                      <p:cBhvr>
                                        <p:cTn id="22"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utoUpdateAnimBg="0"/>
      <p:bldP spid="615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srcRect/>
          <a:stretch>
            <a:fillRect/>
          </a:stretch>
        </p:blipFill>
        <p:spPr bwMode="auto">
          <a:xfrm>
            <a:off x="0" y="0"/>
            <a:ext cx="4470400" cy="6858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email"/>
          <a:srcRect/>
          <a:stretch>
            <a:fillRect/>
          </a:stretch>
        </p:blipFill>
        <p:spPr bwMode="auto">
          <a:xfrm>
            <a:off x="5857875" y="76200"/>
            <a:ext cx="2981325" cy="4572000"/>
          </a:xfrm>
          <a:prstGeom prst="rect">
            <a:avLst/>
          </a:prstGeom>
          <a:noFill/>
          <a:ln w="9525">
            <a:noFill/>
            <a:miter lim="800000"/>
            <a:headEnd/>
            <a:tailEnd/>
          </a:ln>
          <a:effectLst/>
        </p:spPr>
      </p:pic>
      <p:sp>
        <p:nvSpPr>
          <p:cNvPr id="7172" name="Rectangle 4"/>
          <p:cNvSpPr>
            <a:spLocks noChangeArrowheads="1"/>
          </p:cNvSpPr>
          <p:nvPr/>
        </p:nvSpPr>
        <p:spPr bwMode="auto">
          <a:xfrm>
            <a:off x="152400" y="2133600"/>
            <a:ext cx="3302000" cy="2663825"/>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Días 63-70, (Semana novena)</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Todos sus órganos funcionan, músculos y nervios van sincronizados, mueve los brazos y las piernas, puede chuparse el dedo, da volteretas y nada en el líquido amniótico, puede agarrarse el cabello, si le pinchan siente dolor, oye ruidos y los recuerda, etc...</a:t>
            </a:r>
          </a:p>
        </p:txBody>
      </p:sp>
      <p:sp>
        <p:nvSpPr>
          <p:cNvPr id="7173" name="Rectangle 5"/>
          <p:cNvSpPr>
            <a:spLocks noChangeArrowheads="1"/>
          </p:cNvSpPr>
          <p:nvPr/>
        </p:nvSpPr>
        <p:spPr bwMode="auto">
          <a:xfrm>
            <a:off x="5638800" y="4673600"/>
            <a:ext cx="2566988" cy="218440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10 semanas</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Su formación es muy completa.</a:t>
            </a:r>
          </a:p>
          <a:p>
            <a:pPr>
              <a:spcBef>
                <a:spcPts val="500"/>
              </a:spcBef>
              <a:spcAft>
                <a:spcPts val="500"/>
              </a:spcAft>
            </a:pPr>
            <a:r>
              <a:rPr lang="es-ES_tradnl" sz="1600">
                <a:solidFill>
                  <a:schemeClr val="bg1"/>
                </a:solidFill>
                <a:latin typeface="Arial" charset="0"/>
              </a:rPr>
              <a:t>"Envuelto en el líquido amniótico parece nadar en una cápsula espacial".</a:t>
            </a:r>
          </a:p>
          <a:p>
            <a:pPr>
              <a:spcBef>
                <a:spcPts val="500"/>
              </a:spcBef>
              <a:spcAft>
                <a:spcPts val="500"/>
              </a:spcAft>
            </a:pPr>
            <a:r>
              <a:rPr lang="es-ES_tradnl" sz="1600" b="1">
                <a:solidFill>
                  <a:schemeClr val="bg1"/>
                </a:solidFill>
                <a:latin typeface="Arial" charset="0"/>
              </a:rPr>
              <a:t>¡ Impresionante !</a:t>
            </a:r>
            <a:endParaRPr lang="es-ES_tradnl" sz="1600">
              <a:solidFill>
                <a:schemeClr val="bg1"/>
              </a:solidFill>
              <a:latin typeface="Arial"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strVal val="2/3*#ppt_w"/>
                                          </p:val>
                                        </p:tav>
                                        <p:tav tm="100000">
                                          <p:val>
                                            <p:strVal val="#ppt_w"/>
                                          </p:val>
                                        </p:tav>
                                      </p:tavLst>
                                    </p:anim>
                                    <p:anim calcmode="lin" valueType="num">
                                      <p:cBhvr>
                                        <p:cTn id="8" dur="500" fill="hold"/>
                                        <p:tgtEl>
                                          <p:spTgt spid="7170"/>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wipe(left)">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nodeType="click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p:cTn id="18" dur="500" fill="hold"/>
                                        <p:tgtEl>
                                          <p:spTgt spid="7171"/>
                                        </p:tgtEl>
                                        <p:attrNameLst>
                                          <p:attrName>ppt_w</p:attrName>
                                        </p:attrNameLst>
                                      </p:cBhvr>
                                      <p:tavLst>
                                        <p:tav tm="0">
                                          <p:val>
                                            <p:strVal val="2/3*#ppt_w"/>
                                          </p:val>
                                        </p:tav>
                                        <p:tav tm="100000">
                                          <p:val>
                                            <p:strVal val="#ppt_w"/>
                                          </p:val>
                                        </p:tav>
                                      </p:tavLst>
                                    </p:anim>
                                    <p:anim calcmode="lin" valueType="num">
                                      <p:cBhvr>
                                        <p:cTn id="19" dur="500" fill="hold"/>
                                        <p:tgtEl>
                                          <p:spTgt spid="7171"/>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wipe(left)">
                                      <p:cBhvr>
                                        <p:cTn id="2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1676400" y="0"/>
            <a:ext cx="2108200" cy="32004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email"/>
          <a:srcRect/>
          <a:stretch>
            <a:fillRect/>
          </a:stretch>
        </p:blipFill>
        <p:spPr bwMode="auto">
          <a:xfrm>
            <a:off x="5867400" y="3200400"/>
            <a:ext cx="2422525" cy="3657600"/>
          </a:xfrm>
          <a:prstGeom prst="rect">
            <a:avLst/>
          </a:prstGeom>
          <a:noFill/>
          <a:ln w="9525">
            <a:noFill/>
            <a:miter lim="800000"/>
            <a:headEnd/>
            <a:tailEnd/>
          </a:ln>
          <a:effectLst/>
        </p:spPr>
      </p:pic>
      <p:sp>
        <p:nvSpPr>
          <p:cNvPr id="8196" name="Rectangle 4"/>
          <p:cNvSpPr>
            <a:spLocks noChangeArrowheads="1"/>
          </p:cNvSpPr>
          <p:nvPr/>
        </p:nvSpPr>
        <p:spPr bwMode="auto">
          <a:xfrm>
            <a:off x="381000" y="2819400"/>
            <a:ext cx="4038600" cy="390525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Días 71-90, (Semanas once y doce)</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Respira y exhala el fluido amniótico. Aparecen las uñas.</a:t>
            </a:r>
          </a:p>
          <a:p>
            <a:pPr>
              <a:spcBef>
                <a:spcPts val="500"/>
              </a:spcBef>
              <a:spcAft>
                <a:spcPts val="500"/>
              </a:spcAft>
            </a:pPr>
            <a:r>
              <a:rPr lang="es-ES_tradnl" sz="1600">
                <a:solidFill>
                  <a:schemeClr val="bg1"/>
                </a:solidFill>
                <a:latin typeface="Arial" charset="0"/>
              </a:rPr>
              <a:t>Se despierta cuando su madre se despierta. Duerme cuando ella duerme.</a:t>
            </a:r>
          </a:p>
          <a:p>
            <a:pPr>
              <a:spcBef>
                <a:spcPts val="500"/>
              </a:spcBef>
              <a:spcAft>
                <a:spcPts val="500"/>
              </a:spcAft>
            </a:pPr>
            <a:r>
              <a:rPr lang="es-ES_tradnl" sz="1600">
                <a:solidFill>
                  <a:schemeClr val="bg1"/>
                </a:solidFill>
                <a:latin typeface="Arial" charset="0"/>
              </a:rPr>
              <a:t>Está tranquilo cuando ella está serena.</a:t>
            </a:r>
          </a:p>
          <a:p>
            <a:pPr>
              <a:spcBef>
                <a:spcPts val="500"/>
              </a:spcBef>
              <a:spcAft>
                <a:spcPts val="500"/>
              </a:spcAft>
            </a:pPr>
            <a:r>
              <a:rPr lang="es-ES_tradnl" sz="1600">
                <a:solidFill>
                  <a:schemeClr val="bg1"/>
                </a:solidFill>
                <a:latin typeface="Arial" charset="0"/>
              </a:rPr>
              <a:t>Siente que ha estado preocupada por él, con esa vaga sensación de ansiedad tan frecuente en los primeros meses de embarazo.</a:t>
            </a:r>
          </a:p>
          <a:p>
            <a:pPr>
              <a:spcBef>
                <a:spcPts val="500"/>
              </a:spcBef>
              <a:spcAft>
                <a:spcPts val="500"/>
              </a:spcAft>
            </a:pPr>
            <a:r>
              <a:rPr lang="es-ES_tradnl" sz="1600">
                <a:solidFill>
                  <a:schemeClr val="bg1"/>
                </a:solidFill>
                <a:latin typeface="Arial" charset="0"/>
              </a:rPr>
              <a:t>Es el miedo a lo "desconocido", la responsabilidad de ser portadora de una nueva vida.</a:t>
            </a:r>
          </a:p>
        </p:txBody>
      </p:sp>
      <p:sp>
        <p:nvSpPr>
          <p:cNvPr id="8197" name="Rectangle 5"/>
          <p:cNvSpPr>
            <a:spLocks noChangeArrowheads="1"/>
          </p:cNvSpPr>
          <p:nvPr/>
        </p:nvSpPr>
        <p:spPr bwMode="auto">
          <a:xfrm>
            <a:off x="5486400" y="304800"/>
            <a:ext cx="3211513" cy="2917825"/>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Semana 16, (Cuatro meses)</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Los órganos genitales se aprecian con toda claridad.</a:t>
            </a:r>
          </a:p>
          <a:p>
            <a:pPr>
              <a:spcBef>
                <a:spcPts val="500"/>
              </a:spcBef>
              <a:spcAft>
                <a:spcPts val="500"/>
              </a:spcAft>
            </a:pPr>
            <a:r>
              <a:rPr lang="es-ES_tradnl" sz="1600">
                <a:solidFill>
                  <a:schemeClr val="bg1"/>
                </a:solidFill>
                <a:latin typeface="Arial" charset="0"/>
              </a:rPr>
              <a:t>Abre y cierra las manos, da patadas y gira sobre si mismo (aunque todavía no lo siente la madre).</a:t>
            </a:r>
          </a:p>
          <a:p>
            <a:pPr>
              <a:spcBef>
                <a:spcPts val="500"/>
              </a:spcBef>
              <a:spcAft>
                <a:spcPts val="500"/>
              </a:spcAft>
            </a:pPr>
            <a:r>
              <a:rPr lang="es-ES_tradnl" sz="1600" b="1">
                <a:solidFill>
                  <a:schemeClr val="bg1"/>
                </a:solidFill>
                <a:latin typeface="Arial" charset="0"/>
              </a:rPr>
              <a:t>Semana 18</a:t>
            </a:r>
            <a:r>
              <a:rPr lang="es-ES_tradnl" sz="1600">
                <a:solidFill>
                  <a:schemeClr val="bg1"/>
                </a:solidFill>
                <a:latin typeface="Arial" charset="0"/>
              </a:rPr>
              <a:t>, (cuatro meses y medio): ya funcionan las cuerdas vocales; puede llorar.</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left)">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dissolve">
                                      <p:cBhvr>
                                        <p:cTn id="17" dur="5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wipe(left)">
                                      <p:cBhvr>
                                        <p:cTn id="2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19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srcRect/>
          <a:stretch>
            <a:fillRect/>
          </a:stretch>
        </p:blipFill>
        <p:spPr bwMode="auto">
          <a:xfrm>
            <a:off x="0" y="2819400"/>
            <a:ext cx="2644775" cy="40386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email"/>
          <a:srcRect/>
          <a:stretch>
            <a:fillRect/>
          </a:stretch>
        </p:blipFill>
        <p:spPr bwMode="auto">
          <a:xfrm>
            <a:off x="5715000" y="0"/>
            <a:ext cx="3054350" cy="4648200"/>
          </a:xfrm>
          <a:prstGeom prst="rect">
            <a:avLst/>
          </a:prstGeom>
          <a:noFill/>
          <a:ln w="9525">
            <a:noFill/>
            <a:miter lim="800000"/>
            <a:headEnd/>
            <a:tailEnd/>
          </a:ln>
          <a:effectLst/>
        </p:spPr>
      </p:pic>
      <p:sp>
        <p:nvSpPr>
          <p:cNvPr id="9220" name="Rectangle 4"/>
          <p:cNvSpPr>
            <a:spLocks noChangeArrowheads="1"/>
          </p:cNvSpPr>
          <p:nvPr/>
        </p:nvSpPr>
        <p:spPr bwMode="auto">
          <a:xfrm>
            <a:off x="990600" y="152400"/>
            <a:ext cx="3581400" cy="254635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18 semanas</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Cuán evidentemente estúpida se evidencia esta declaración frecuentemente repetida por los partidarios del aborto:</a:t>
            </a:r>
          </a:p>
          <a:p>
            <a:pPr>
              <a:spcBef>
                <a:spcPts val="500"/>
              </a:spcBef>
              <a:spcAft>
                <a:spcPts val="500"/>
              </a:spcAft>
            </a:pPr>
            <a:r>
              <a:rPr lang="es-ES_tradnl" sz="1600">
                <a:solidFill>
                  <a:schemeClr val="bg1"/>
                </a:solidFill>
                <a:latin typeface="Arial" charset="0"/>
              </a:rPr>
              <a:t> </a:t>
            </a:r>
            <a:r>
              <a:rPr lang="es-ES_tradnl" sz="1600" i="1">
                <a:solidFill>
                  <a:schemeClr val="bg1"/>
                </a:solidFill>
                <a:latin typeface="Arial" charset="0"/>
              </a:rPr>
              <a:t>"Hasta los cuatro o cinco meses no se puede afirmar que lo que vaya a nacer sea un ser humano y no un pez u otro animal"</a:t>
            </a:r>
          </a:p>
        </p:txBody>
      </p:sp>
      <p:sp>
        <p:nvSpPr>
          <p:cNvPr id="9221" name="Rectangle 5"/>
          <p:cNvSpPr>
            <a:spLocks noChangeArrowheads="1"/>
          </p:cNvSpPr>
          <p:nvPr/>
        </p:nvSpPr>
        <p:spPr bwMode="auto">
          <a:xfrm>
            <a:off x="4724400" y="4648200"/>
            <a:ext cx="3886200" cy="205740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Semana 20, (Cinco meses)</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Aparece el pelo en su cabeza.</a:t>
            </a:r>
          </a:p>
          <a:p>
            <a:pPr>
              <a:spcBef>
                <a:spcPts val="500"/>
              </a:spcBef>
              <a:spcAft>
                <a:spcPts val="500"/>
              </a:spcAft>
            </a:pPr>
            <a:r>
              <a:rPr lang="es-ES_tradnl" sz="1600">
                <a:solidFill>
                  <a:schemeClr val="bg1"/>
                </a:solidFill>
                <a:latin typeface="Arial" charset="0"/>
              </a:rPr>
              <a:t>En esta fotografía podemos apreciar perfectamente las huellas dactilares, que lleva impresas desde las 7-8 semanas de vida y que le servirán para identificarse entre millones de personas</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wipe(left)">
                                      <p:cBhvr>
                                        <p:cTn id="13" dur="500"/>
                                        <p:tgtEl>
                                          <p:spTgt spid="92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additive="base">
                                        <p:cTn id="18" dur="500" fill="hold"/>
                                        <p:tgtEl>
                                          <p:spTgt spid="9219"/>
                                        </p:tgtEl>
                                        <p:attrNameLst>
                                          <p:attrName>ppt_x</p:attrName>
                                        </p:attrNameLst>
                                      </p:cBhvr>
                                      <p:tavLst>
                                        <p:tav tm="0">
                                          <p:val>
                                            <p:strVal val="1+#ppt_w/2"/>
                                          </p:val>
                                        </p:tav>
                                        <p:tav tm="100000">
                                          <p:val>
                                            <p:strVal val="#ppt_x"/>
                                          </p:val>
                                        </p:tav>
                                      </p:tavLst>
                                    </p:anim>
                                    <p:anim calcmode="lin" valueType="num">
                                      <p:cBhvr additive="base">
                                        <p:cTn id="19"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221"/>
                                        </p:tgtEl>
                                        <p:attrNameLst>
                                          <p:attrName>style.visibility</p:attrName>
                                        </p:attrNameLst>
                                      </p:cBhvr>
                                      <p:to>
                                        <p:strVal val="visible"/>
                                      </p:to>
                                    </p:set>
                                    <p:animEffect transition="in" filter="wipe(left)">
                                      <p:cBhvr>
                                        <p:cTn id="24"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2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srcRect/>
          <a:stretch>
            <a:fillRect/>
          </a:stretch>
        </p:blipFill>
        <p:spPr bwMode="auto">
          <a:xfrm>
            <a:off x="4083050" y="0"/>
            <a:ext cx="5060950" cy="6858000"/>
          </a:xfrm>
          <a:prstGeom prst="rect">
            <a:avLst/>
          </a:prstGeom>
          <a:noFill/>
          <a:ln w="9525">
            <a:noFill/>
            <a:miter lim="800000"/>
            <a:headEnd/>
            <a:tailEnd/>
          </a:ln>
          <a:effectLst/>
        </p:spPr>
      </p:pic>
      <p:sp>
        <p:nvSpPr>
          <p:cNvPr id="11267" name="Rectangle 3"/>
          <p:cNvSpPr>
            <a:spLocks noChangeArrowheads="1"/>
          </p:cNvSpPr>
          <p:nvPr/>
        </p:nvSpPr>
        <p:spPr bwMode="auto">
          <a:xfrm>
            <a:off x="228600" y="685800"/>
            <a:ext cx="3733800" cy="499110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Veintitrés-Veintiséis Semanas</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Los primeros signos de pelo aparecen hacia el tercer mes. Alrededor de los seis meses, todo el cuerpo del feto aparece cubierto por un vello suave, llamado lanugo. El lanugo se desprende y desaparece antes del nacimiento; y es muy poco lo que se sabe de su importancia. Posiblemente los pelos sirven para retener la grasa cutánea protectora que otorga una protección contra las infecciones cutáneas. </a:t>
            </a:r>
          </a:p>
          <a:p>
            <a:pPr>
              <a:spcBef>
                <a:spcPts val="500"/>
              </a:spcBef>
              <a:spcAft>
                <a:spcPts val="500"/>
              </a:spcAft>
            </a:pPr>
            <a:r>
              <a:rPr lang="es-ES_tradnl" sz="1600">
                <a:solidFill>
                  <a:schemeClr val="bg1"/>
                </a:solidFill>
                <a:latin typeface="Arial" charset="0"/>
              </a:rPr>
              <a:t>Los músculos y los órganos del bebé crecen rápidamente y las células del córtex del cerebro involucradas en el pensamiento consciente empiezan a madurar. El ciclo de estar despierto o dormido está bien establecido.</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strVal val="2/3*#ppt_w"/>
                                          </p:val>
                                        </p:tav>
                                        <p:tav tm="100000">
                                          <p:val>
                                            <p:strVal val="#ppt_w"/>
                                          </p:val>
                                        </p:tav>
                                      </p:tavLst>
                                    </p:anim>
                                    <p:anim calcmode="lin" valueType="num">
                                      <p:cBhvr>
                                        <p:cTn id="8" dur="500" fill="hold"/>
                                        <p:tgtEl>
                                          <p:spTgt spid="11266"/>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p:cTn id="13" dur="500" fill="hold"/>
                                        <p:tgtEl>
                                          <p:spTgt spid="11267"/>
                                        </p:tgtEl>
                                        <p:attrNameLst>
                                          <p:attrName>ppt_x</p:attrName>
                                        </p:attrNameLst>
                                      </p:cBhvr>
                                      <p:tavLst>
                                        <p:tav tm="0">
                                          <p:val>
                                            <p:strVal val="#ppt_x"/>
                                          </p:val>
                                        </p:tav>
                                        <p:tav tm="100000">
                                          <p:val>
                                            <p:strVal val="#ppt_x"/>
                                          </p:val>
                                        </p:tav>
                                      </p:tavLst>
                                    </p:anim>
                                    <p:anim calcmode="lin" valueType="num">
                                      <p:cBhvr>
                                        <p:cTn id="14" dur="500" fill="hold"/>
                                        <p:tgtEl>
                                          <p:spTgt spid="11267"/>
                                        </p:tgtEl>
                                        <p:attrNameLst>
                                          <p:attrName>ppt_y</p:attrName>
                                        </p:attrNameLst>
                                      </p:cBhvr>
                                      <p:tavLst>
                                        <p:tav tm="0">
                                          <p:val>
                                            <p:strVal val="#ppt_y-#ppt_h/2"/>
                                          </p:val>
                                        </p:tav>
                                        <p:tav tm="100000">
                                          <p:val>
                                            <p:strVal val="#ppt_y"/>
                                          </p:val>
                                        </p:tav>
                                      </p:tavLst>
                                    </p:anim>
                                    <p:anim calcmode="lin" valueType="num">
                                      <p:cBhvr>
                                        <p:cTn id="15" dur="500" fill="hold"/>
                                        <p:tgtEl>
                                          <p:spTgt spid="11267"/>
                                        </p:tgtEl>
                                        <p:attrNameLst>
                                          <p:attrName>ppt_w</p:attrName>
                                        </p:attrNameLst>
                                      </p:cBhvr>
                                      <p:tavLst>
                                        <p:tav tm="0">
                                          <p:val>
                                            <p:strVal val="#ppt_w"/>
                                          </p:val>
                                        </p:tav>
                                        <p:tav tm="100000">
                                          <p:val>
                                            <p:strVal val="#ppt_w"/>
                                          </p:val>
                                        </p:tav>
                                      </p:tavLst>
                                    </p:anim>
                                    <p:anim calcmode="lin" valueType="num">
                                      <p:cBhvr>
                                        <p:cTn id="16" dur="500" fill="hold"/>
                                        <p:tgtEl>
                                          <p:spTgt spid="11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C:\WINDOWS\Profiles\Tatiana\Application Data\Microsoft\Media Catalog\diputad.jpg"/>
          <p:cNvPicPr>
            <a:picLocks noChangeAspect="1" noChangeArrowheads="1"/>
          </p:cNvPicPr>
          <p:nvPr/>
        </p:nvPicPr>
        <p:blipFill>
          <a:blip r:embed="rId2" cstate="email"/>
          <a:srcRect/>
          <a:stretch>
            <a:fillRect/>
          </a:stretch>
        </p:blipFill>
        <p:spPr bwMode="auto">
          <a:xfrm>
            <a:off x="5486400" y="2057400"/>
            <a:ext cx="2995613" cy="4638675"/>
          </a:xfrm>
          <a:prstGeom prst="rect">
            <a:avLst/>
          </a:prstGeom>
          <a:noFill/>
        </p:spPr>
      </p:pic>
      <p:sp>
        <p:nvSpPr>
          <p:cNvPr id="24582" name="Text Box 6"/>
          <p:cNvSpPr txBox="1">
            <a:spLocks noChangeArrowheads="1"/>
          </p:cNvSpPr>
          <p:nvPr/>
        </p:nvSpPr>
        <p:spPr bwMode="auto">
          <a:xfrm>
            <a:off x="0" y="762000"/>
            <a:ext cx="9144000" cy="701675"/>
          </a:xfrm>
          <a:prstGeom prst="rect">
            <a:avLst/>
          </a:prstGeom>
          <a:noFill/>
          <a:ln w="9525">
            <a:noFill/>
            <a:miter lim="800000"/>
            <a:headEnd/>
            <a:tailEnd/>
          </a:ln>
          <a:effectLst/>
        </p:spPr>
        <p:txBody>
          <a:bodyPr>
            <a:spAutoFit/>
          </a:bodyPr>
          <a:lstStyle/>
          <a:p>
            <a:pPr algn="ctr">
              <a:spcBef>
                <a:spcPct val="50000"/>
              </a:spcBef>
            </a:pPr>
            <a:r>
              <a:rPr lang="es-MX" sz="4000">
                <a:solidFill>
                  <a:schemeClr val="bg1"/>
                </a:solidFill>
                <a:latin typeface="Arial" charset="0"/>
              </a:rPr>
              <a:t>Pero hay muchas razones políticas...</a:t>
            </a:r>
            <a:endParaRPr lang="es-ES" sz="4000">
              <a:solidFill>
                <a:schemeClr val="bg1"/>
              </a:solidFill>
              <a:latin typeface="Arial" charset="0"/>
            </a:endParaRPr>
          </a:p>
        </p:txBody>
      </p:sp>
      <p:pic>
        <p:nvPicPr>
          <p:cNvPr id="24583" name="Picture 7"/>
          <p:cNvPicPr>
            <a:picLocks noChangeAspect="1" noChangeArrowheads="1"/>
          </p:cNvPicPr>
          <p:nvPr/>
        </p:nvPicPr>
        <p:blipFill>
          <a:blip r:embed="rId3" cstate="email"/>
          <a:srcRect/>
          <a:stretch>
            <a:fillRect/>
          </a:stretch>
        </p:blipFill>
        <p:spPr bwMode="auto">
          <a:xfrm>
            <a:off x="1066800" y="1524000"/>
            <a:ext cx="3302000" cy="5105400"/>
          </a:xfrm>
          <a:prstGeom prst="rect">
            <a:avLst/>
          </a:prstGeom>
          <a:noFill/>
          <a:ln w="9525">
            <a:noFill/>
            <a:miter lim="800000"/>
            <a:headEnd/>
            <a:tailEnd/>
          </a:ln>
          <a:effec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500" fill="hold"/>
                                        <p:tgtEl>
                                          <p:spTgt spid="24583"/>
                                        </p:tgtEl>
                                        <p:attrNameLst>
                                          <p:attrName>ppt_w</p:attrName>
                                        </p:attrNameLst>
                                      </p:cBhvr>
                                      <p:tavLst>
                                        <p:tav tm="0">
                                          <p:val>
                                            <p:fltVal val="0"/>
                                          </p:val>
                                        </p:tav>
                                        <p:tav tm="100000">
                                          <p:val>
                                            <p:strVal val="#ppt_w"/>
                                          </p:val>
                                        </p:tav>
                                      </p:tavLst>
                                    </p:anim>
                                    <p:anim calcmode="lin" valueType="num">
                                      <p:cBhvr>
                                        <p:cTn id="8" dur="500" fill="hold"/>
                                        <p:tgtEl>
                                          <p:spTgt spid="2458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0-#ppt_w/2"/>
                                          </p:val>
                                        </p:tav>
                                        <p:tav tm="100000">
                                          <p:val>
                                            <p:strVal val="#ppt_x"/>
                                          </p:val>
                                        </p:tav>
                                      </p:tavLst>
                                    </p:anim>
                                    <p:anim calcmode="lin" valueType="num">
                                      <p:cBhvr additive="base">
                                        <p:cTn id="14"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additive="base">
                                        <p:cTn id="19" dur="500" fill="hold"/>
                                        <p:tgtEl>
                                          <p:spTgt spid="24582"/>
                                        </p:tgtEl>
                                        <p:attrNameLst>
                                          <p:attrName>ppt_x</p:attrName>
                                        </p:attrNameLst>
                                      </p:cBhvr>
                                      <p:tavLst>
                                        <p:tav tm="0">
                                          <p:val>
                                            <p:strVal val="0-#ppt_w/2"/>
                                          </p:val>
                                        </p:tav>
                                        <p:tav tm="100000">
                                          <p:val>
                                            <p:strVal val="#ppt_x"/>
                                          </p:val>
                                        </p:tav>
                                      </p:tavLst>
                                    </p:anim>
                                    <p:anim calcmode="lin" valueType="num">
                                      <p:cBhvr additive="base">
                                        <p:cTn id="20"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3" name="Picture 3" descr="C:\WINDOWS\Profiles\Tatiana\Application Data\Microsoft\Media Catalog\absuccion.jpg"/>
          <p:cNvPicPr>
            <a:picLocks noGrp="1" noChangeAspect="1" noChangeArrowheads="1"/>
          </p:cNvPicPr>
          <p:nvPr>
            <p:ph type="clipArt" sz="half" idx="2"/>
          </p:nvPr>
        </p:nvPicPr>
        <p:blipFill>
          <a:blip r:embed="rId2" cstate="email"/>
          <a:srcRect/>
          <a:stretch>
            <a:fillRect/>
          </a:stretch>
        </p:blipFill>
        <p:spPr>
          <a:xfrm>
            <a:off x="4419600" y="2743200"/>
            <a:ext cx="4191000" cy="3365500"/>
          </a:xfrm>
        </p:spPr>
      </p:pic>
      <p:pic>
        <p:nvPicPr>
          <p:cNvPr id="20484" name="Picture 4" descr="C:\WINDOWS\Profiles\Tatiana\Application Data\Microsoft\Media Catalog\absalt.jpg"/>
          <p:cNvPicPr>
            <a:picLocks noChangeAspect="1" noChangeArrowheads="1"/>
          </p:cNvPicPr>
          <p:nvPr/>
        </p:nvPicPr>
        <p:blipFill>
          <a:blip r:embed="rId3" cstate="email"/>
          <a:srcRect/>
          <a:stretch>
            <a:fillRect/>
          </a:stretch>
        </p:blipFill>
        <p:spPr bwMode="auto">
          <a:xfrm>
            <a:off x="228600" y="1905000"/>
            <a:ext cx="3667125" cy="2497138"/>
          </a:xfrm>
          <a:prstGeom prst="rect">
            <a:avLst/>
          </a:prstGeom>
          <a:noFill/>
        </p:spPr>
      </p:pic>
      <p:sp>
        <p:nvSpPr>
          <p:cNvPr id="20487" name="Text Box 7"/>
          <p:cNvSpPr txBox="1">
            <a:spLocks noChangeArrowheads="1"/>
          </p:cNvSpPr>
          <p:nvPr/>
        </p:nvSpPr>
        <p:spPr bwMode="auto">
          <a:xfrm>
            <a:off x="0" y="762000"/>
            <a:ext cx="9144000" cy="701675"/>
          </a:xfrm>
          <a:prstGeom prst="rect">
            <a:avLst/>
          </a:prstGeom>
          <a:noFill/>
          <a:ln w="9525">
            <a:noFill/>
            <a:miter lim="800000"/>
            <a:headEnd/>
            <a:tailEnd/>
          </a:ln>
          <a:effectLst/>
        </p:spPr>
        <p:txBody>
          <a:bodyPr>
            <a:spAutoFit/>
          </a:bodyPr>
          <a:lstStyle/>
          <a:p>
            <a:pPr algn="ctr">
              <a:spcBef>
                <a:spcPct val="50000"/>
              </a:spcBef>
            </a:pPr>
            <a:r>
              <a:rPr lang="es-MX" sz="4000">
                <a:solidFill>
                  <a:schemeClr val="bg1"/>
                </a:solidFill>
                <a:latin typeface="Arial" charset="0"/>
              </a:rPr>
              <a:t>Y nos enfrentamos a la dura realidad...</a:t>
            </a:r>
            <a:endParaRPr lang="es-ES" sz="4000">
              <a:solidFill>
                <a:schemeClr val="bg1"/>
              </a:solidFill>
              <a:latin typeface="Arial"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heckerboard(across)">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checkerboard(across)">
                                      <p:cBhvr>
                                        <p:cTn id="12" dur="500"/>
                                        <p:tgtEl>
                                          <p:spTgt spid="2048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checkerboard(across)">
                                      <p:cBhvr>
                                        <p:cTn id="1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srcRect/>
          <a:stretch>
            <a:fillRect/>
          </a:stretch>
        </p:blipFill>
        <p:spPr bwMode="auto">
          <a:xfrm>
            <a:off x="152400" y="2209800"/>
            <a:ext cx="2959100" cy="44958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email"/>
          <a:srcRect/>
          <a:stretch>
            <a:fillRect/>
          </a:stretch>
        </p:blipFill>
        <p:spPr bwMode="auto">
          <a:xfrm>
            <a:off x="5483225" y="152400"/>
            <a:ext cx="3328988" cy="5105400"/>
          </a:xfrm>
          <a:prstGeom prst="rect">
            <a:avLst/>
          </a:prstGeom>
          <a:noFill/>
          <a:ln w="9525">
            <a:noFill/>
            <a:miter lim="800000"/>
            <a:headEnd/>
            <a:tailEnd/>
          </a:ln>
          <a:effectLst/>
        </p:spPr>
      </p:pic>
      <p:sp>
        <p:nvSpPr>
          <p:cNvPr id="10244" name="Rectangle 4"/>
          <p:cNvSpPr>
            <a:spLocks noChangeArrowheads="1"/>
          </p:cNvSpPr>
          <p:nvPr/>
        </p:nvSpPr>
        <p:spPr bwMode="auto">
          <a:xfrm>
            <a:off x="304800" y="152400"/>
            <a:ext cx="4267200" cy="205740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Cumple 266 días, (9 meses)</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Sale del seno materno y continua su desarrollo.</a:t>
            </a:r>
          </a:p>
          <a:p>
            <a:pPr>
              <a:spcBef>
                <a:spcPts val="500"/>
              </a:spcBef>
              <a:spcAft>
                <a:spcPts val="500"/>
              </a:spcAft>
            </a:pPr>
            <a:r>
              <a:rPr lang="es-ES_tradnl" sz="1600">
                <a:solidFill>
                  <a:schemeClr val="bg1"/>
                </a:solidFill>
                <a:latin typeface="Arial" charset="0"/>
              </a:rPr>
              <a:t>Ha venido desarrollándose separadamente de su madre, con su provisión de sangre individual. La vida del niño no es la vida de la madre, sino una vida separada e individual.</a:t>
            </a:r>
          </a:p>
        </p:txBody>
      </p:sp>
      <p:sp>
        <p:nvSpPr>
          <p:cNvPr id="10245" name="Rectangle 5"/>
          <p:cNvSpPr>
            <a:spLocks noChangeArrowheads="1"/>
          </p:cNvSpPr>
          <p:nvPr/>
        </p:nvSpPr>
        <p:spPr bwMode="auto">
          <a:xfrm>
            <a:off x="5638800" y="5407025"/>
            <a:ext cx="3124200" cy="1450975"/>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36 semanas</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No son tantas las diferencias.</a:t>
            </a:r>
          </a:p>
          <a:p>
            <a:pPr>
              <a:spcBef>
                <a:spcPts val="500"/>
              </a:spcBef>
              <a:spcAft>
                <a:spcPts val="500"/>
              </a:spcAft>
            </a:pPr>
            <a:r>
              <a:rPr lang="es-ES_tradnl" sz="1600">
                <a:solidFill>
                  <a:schemeClr val="bg1"/>
                </a:solidFill>
                <a:latin typeface="Arial" charset="0"/>
              </a:rPr>
              <a:t>Tengo ya nueve meses.</a:t>
            </a:r>
          </a:p>
          <a:p>
            <a:pPr>
              <a:spcBef>
                <a:spcPts val="500"/>
              </a:spcBef>
              <a:spcAft>
                <a:spcPts val="500"/>
              </a:spcAft>
            </a:pPr>
            <a:r>
              <a:rPr lang="es-ES_tradnl" sz="1600" b="1">
                <a:solidFill>
                  <a:schemeClr val="bg1"/>
                </a:solidFill>
                <a:latin typeface="Arial" charset="0"/>
              </a:rPr>
              <a:t>¡ Qué bello es vivir !</a:t>
            </a:r>
            <a:endParaRPr lang="es-ES_tradnl" sz="1600">
              <a:solidFill>
                <a:schemeClr val="bg1"/>
              </a:solidFill>
              <a:latin typeface="Arial"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ipe(left)">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 calcmode="lin" valueType="num">
                                      <p:cBhvr>
                                        <p:cTn id="17" dur="500" fill="hold"/>
                                        <p:tgtEl>
                                          <p:spTgt spid="10243"/>
                                        </p:tgtEl>
                                        <p:attrNameLst>
                                          <p:attrName>ppt_w</p:attrName>
                                        </p:attrNameLst>
                                      </p:cBhvr>
                                      <p:tavLst>
                                        <p:tav tm="0">
                                          <p:val>
                                            <p:strVal val="2/3*#ppt_w"/>
                                          </p:val>
                                        </p:tav>
                                        <p:tav tm="100000">
                                          <p:val>
                                            <p:strVal val="#ppt_w"/>
                                          </p:val>
                                        </p:tav>
                                      </p:tavLst>
                                    </p:anim>
                                    <p:anim calcmode="lin" valueType="num">
                                      <p:cBhvr>
                                        <p:cTn id="18" dur="500" fill="hold"/>
                                        <p:tgtEl>
                                          <p:spTgt spid="10243"/>
                                        </p:tgtEl>
                                        <p:attrNameLst>
                                          <p:attrName>ppt_h</p:attrName>
                                        </p:attrNameLst>
                                      </p:cBhvr>
                                      <p:tavLst>
                                        <p:tav tm="0">
                                          <p:val>
                                            <p:strVal val="2/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wipe(left)">
                                      <p:cBhvr>
                                        <p:cTn id="23"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1584325"/>
            <a:ext cx="8077200" cy="3749675"/>
          </a:xfrm>
          <a:prstGeom prst="rect">
            <a:avLst/>
          </a:prstGeom>
          <a:noFill/>
          <a:ln w="9525">
            <a:noFill/>
            <a:miter lim="800000"/>
            <a:headEnd/>
            <a:tailEnd/>
          </a:ln>
          <a:effectLst/>
        </p:spPr>
        <p:txBody>
          <a:bodyPr>
            <a:spAutoFit/>
          </a:bodyPr>
          <a:lstStyle/>
          <a:p>
            <a:pPr>
              <a:lnSpc>
                <a:spcPct val="150000"/>
              </a:lnSpc>
              <a:spcBef>
                <a:spcPct val="50000"/>
              </a:spcBef>
            </a:pPr>
            <a:r>
              <a:rPr lang="es-ES_tradnl" sz="4000" b="1">
                <a:solidFill>
                  <a:schemeClr val="bg1"/>
                </a:solidFill>
                <a:latin typeface="Arial" charset="0"/>
              </a:rPr>
              <a:t>CADA NIÑO QUE NACE, ES LA PRUEBA QUE DIOS AÚN NO HA PERDIDO LA ESPERANZA EN NUESTRO MUNDO…</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1584325"/>
            <a:ext cx="8077200" cy="4665663"/>
          </a:xfrm>
          <a:prstGeom prst="rect">
            <a:avLst/>
          </a:prstGeom>
          <a:noFill/>
          <a:ln w="9525">
            <a:noFill/>
            <a:miter lim="800000"/>
            <a:headEnd/>
            <a:tailEnd/>
          </a:ln>
          <a:effectLst/>
        </p:spPr>
        <p:txBody>
          <a:bodyPr>
            <a:spAutoFit/>
          </a:bodyPr>
          <a:lstStyle/>
          <a:p>
            <a:pPr>
              <a:lnSpc>
                <a:spcPct val="150000"/>
              </a:lnSpc>
              <a:spcBef>
                <a:spcPct val="50000"/>
              </a:spcBef>
            </a:pPr>
            <a:r>
              <a:rPr lang="es-ES_tradnl" sz="3200" b="1">
                <a:solidFill>
                  <a:schemeClr val="bg1"/>
                </a:solidFill>
                <a:latin typeface="Arial" charset="0"/>
              </a:rPr>
              <a:t>ES EL GRITO SILENCIOSO DE MILLONES DE SERES HUMANOS QUE AÑO CON AÑO PIERDEN SU VIDA Y LA PIERDEN DE UNA MANERA CRUENTA SIN PODER DEFENDER SUS DERECHOS. ¿QUIÉN SERÁ SU VOZ?</a:t>
            </a:r>
            <a:r>
              <a:rPr lang="es-ES_tradnl" sz="4000" b="1">
                <a:solidFill>
                  <a:schemeClr val="bg1"/>
                </a:solidFill>
                <a:latin typeface="Arial" charset="0"/>
              </a:rPr>
              <a:t>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left)">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685800" y="457200"/>
            <a:ext cx="3810000" cy="685800"/>
          </a:xfrm>
        </p:spPr>
        <p:txBody>
          <a:bodyPr/>
          <a:lstStyle/>
          <a:p>
            <a:pPr>
              <a:buFontTx/>
              <a:buNone/>
            </a:pPr>
            <a:r>
              <a:rPr lang="es-MX" sz="2800">
                <a:cs typeface="Times New Roman" charset="0"/>
              </a:rPr>
              <a:t>Resaltan sobre todo.....</a:t>
            </a:r>
            <a:endParaRPr lang="es-MX" sz="2800">
              <a:latin typeface="Square721 BT" pitchFamily="34" charset="0"/>
              <a:cs typeface="Times New Roman" charset="0"/>
            </a:endParaRPr>
          </a:p>
          <a:p>
            <a:pPr>
              <a:buFontTx/>
              <a:buNone/>
            </a:pPr>
            <a:endParaRPr lang="en-US" sz="2800"/>
          </a:p>
        </p:txBody>
      </p:sp>
      <p:pic>
        <p:nvPicPr>
          <p:cNvPr id="17412" name="Picture 4" descr="C:\WINDOWS\Profiles\Tatiana\Application Data\Microsoft\Media Catalog\Copy (2) of Gritos.jpg"/>
          <p:cNvPicPr>
            <a:picLocks noGrp="1" noChangeAspect="1" noChangeArrowheads="1"/>
          </p:cNvPicPr>
          <p:nvPr>
            <p:ph type="clipArt" sz="half" idx="2"/>
          </p:nvPr>
        </p:nvPicPr>
        <p:blipFill>
          <a:blip r:embed="rId2" cstate="email"/>
          <a:srcRect/>
          <a:stretch>
            <a:fillRect/>
          </a:stretch>
        </p:blipFill>
        <p:spPr>
          <a:xfrm>
            <a:off x="609600" y="531813"/>
            <a:ext cx="3200400" cy="2789237"/>
          </a:xfrm>
          <a:ln w="76200">
            <a:solidFill>
              <a:srgbClr val="FFFF00"/>
            </a:solidFill>
          </a:ln>
        </p:spPr>
      </p:pic>
      <p:pic>
        <p:nvPicPr>
          <p:cNvPr id="17414" name="Picture 6" descr="C:\WINDOWS\Profiles\Tatiana\Application Data\Microsoft\Media Catalog\sinvoz.jpg"/>
          <p:cNvPicPr>
            <a:picLocks noChangeAspect="1" noChangeArrowheads="1"/>
          </p:cNvPicPr>
          <p:nvPr/>
        </p:nvPicPr>
        <p:blipFill>
          <a:blip r:embed="rId3" cstate="email"/>
          <a:srcRect/>
          <a:stretch>
            <a:fillRect/>
          </a:stretch>
        </p:blipFill>
        <p:spPr bwMode="auto">
          <a:xfrm>
            <a:off x="5867400" y="304800"/>
            <a:ext cx="3048000" cy="2903538"/>
          </a:xfrm>
          <a:prstGeom prst="rect">
            <a:avLst/>
          </a:prstGeom>
          <a:noFill/>
          <a:ln w="76200">
            <a:solidFill>
              <a:srgbClr val="FFFF00"/>
            </a:solidFill>
            <a:miter lim="800000"/>
            <a:headEnd/>
            <a:tailEnd/>
          </a:ln>
          <a:effectLst/>
        </p:spPr>
      </p:pic>
      <p:pic>
        <p:nvPicPr>
          <p:cNvPr id="17415" name="Picture 7" descr="C:\WINDOWS\Profiles\Tatiana\Application Data\Microsoft\Media Catalog\nohabla.jpg"/>
          <p:cNvPicPr>
            <a:picLocks noChangeAspect="1" noChangeArrowheads="1"/>
          </p:cNvPicPr>
          <p:nvPr/>
        </p:nvPicPr>
        <p:blipFill>
          <a:blip r:embed="rId4" cstate="email"/>
          <a:srcRect/>
          <a:stretch>
            <a:fillRect/>
          </a:stretch>
        </p:blipFill>
        <p:spPr bwMode="auto">
          <a:xfrm>
            <a:off x="3962400" y="3657600"/>
            <a:ext cx="2881313" cy="2895600"/>
          </a:xfrm>
          <a:prstGeom prst="rect">
            <a:avLst/>
          </a:prstGeom>
          <a:noFill/>
          <a:ln w="76200">
            <a:solidFill>
              <a:srgbClr val="FFFF00"/>
            </a:solid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checkerboard(across)">
                                      <p:cBhvr>
                                        <p:cTn id="12" dur="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checkerboard(across)">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62000" y="0"/>
            <a:ext cx="7467600" cy="2225675"/>
          </a:xfrm>
          <a:prstGeom prst="rect">
            <a:avLst/>
          </a:prstGeom>
          <a:noFill/>
          <a:ln w="9525">
            <a:noFill/>
            <a:miter lim="800000"/>
            <a:headEnd/>
            <a:tailEnd/>
          </a:ln>
          <a:effectLst/>
        </p:spPr>
        <p:txBody>
          <a:bodyPr>
            <a:spAutoFit/>
          </a:bodyPr>
          <a:lstStyle/>
          <a:p>
            <a:pPr algn="ctr">
              <a:lnSpc>
                <a:spcPct val="150000"/>
              </a:lnSpc>
              <a:spcBef>
                <a:spcPct val="50000"/>
              </a:spcBef>
            </a:pPr>
            <a:r>
              <a:rPr lang="es-ES_tradnl" sz="4000" b="1">
                <a:solidFill>
                  <a:schemeClr val="bg1"/>
                </a:solidFill>
                <a:latin typeface="Arial" charset="0"/>
              </a:rPr>
              <a:t>NOTA LA DIFERENCIA</a:t>
            </a:r>
          </a:p>
          <a:p>
            <a:pPr algn="ctr">
              <a:lnSpc>
                <a:spcPct val="150000"/>
              </a:lnSpc>
              <a:spcBef>
                <a:spcPct val="50000"/>
              </a:spcBef>
            </a:pPr>
            <a:r>
              <a:rPr lang="es-ES_tradnl" sz="4000" b="1">
                <a:solidFill>
                  <a:schemeClr val="bg1"/>
                </a:solidFill>
                <a:latin typeface="Arial" charset="0"/>
              </a:rPr>
              <a:t>¡¡¡Defiende la vida!!!</a:t>
            </a:r>
          </a:p>
        </p:txBody>
      </p:sp>
      <p:pic>
        <p:nvPicPr>
          <p:cNvPr id="27651" name="Picture 3" descr="C:\WINDOWS\Profiles\Tatiana\Application Data\Microsoft\Media Catalog\absalt.jpg"/>
          <p:cNvPicPr>
            <a:picLocks noChangeAspect="1" noChangeArrowheads="1"/>
          </p:cNvPicPr>
          <p:nvPr/>
        </p:nvPicPr>
        <p:blipFill>
          <a:blip r:embed="rId2" cstate="email"/>
          <a:srcRect/>
          <a:stretch>
            <a:fillRect/>
          </a:stretch>
        </p:blipFill>
        <p:spPr bwMode="auto">
          <a:xfrm>
            <a:off x="457200" y="2286000"/>
            <a:ext cx="4419600" cy="3505200"/>
          </a:xfrm>
          <a:prstGeom prst="rect">
            <a:avLst/>
          </a:prstGeom>
          <a:noFill/>
        </p:spPr>
      </p:pic>
      <p:pic>
        <p:nvPicPr>
          <p:cNvPr id="27652" name="Picture 4"/>
          <p:cNvPicPr>
            <a:picLocks noChangeAspect="1" noChangeArrowheads="1"/>
          </p:cNvPicPr>
          <p:nvPr/>
        </p:nvPicPr>
        <p:blipFill>
          <a:blip r:embed="rId3" cstate="email"/>
          <a:srcRect/>
          <a:stretch>
            <a:fillRect/>
          </a:stretch>
        </p:blipFill>
        <p:spPr bwMode="auto">
          <a:xfrm>
            <a:off x="5562600" y="2209800"/>
            <a:ext cx="2633663" cy="4038600"/>
          </a:xfrm>
          <a:prstGeom prst="rect">
            <a:avLst/>
          </a:prstGeom>
          <a:noFill/>
          <a:ln w="9525">
            <a:noFill/>
            <a:miter lim="800000"/>
            <a:headEnd/>
            <a:tailEnd/>
          </a:ln>
          <a:effec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left)">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 calcmode="lin" valueType="num">
                                      <p:cBhvr>
                                        <p:cTn id="12" dur="500" fill="hold"/>
                                        <p:tgtEl>
                                          <p:spTgt spid="27652"/>
                                        </p:tgtEl>
                                        <p:attrNameLst>
                                          <p:attrName>ppt_w</p:attrName>
                                        </p:attrNameLst>
                                      </p:cBhvr>
                                      <p:tavLst>
                                        <p:tav tm="0">
                                          <p:val>
                                            <p:strVal val="2/3*#ppt_w"/>
                                          </p:val>
                                        </p:tav>
                                        <p:tav tm="100000">
                                          <p:val>
                                            <p:strVal val="#ppt_w"/>
                                          </p:val>
                                        </p:tav>
                                      </p:tavLst>
                                    </p:anim>
                                    <p:anim calcmode="lin" valueType="num">
                                      <p:cBhvr>
                                        <p:cTn id="13" dur="500" fill="hold"/>
                                        <p:tgtEl>
                                          <p:spTgt spid="27652"/>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7651"/>
                                        </p:tgtEl>
                                        <p:attrNameLst>
                                          <p:attrName>style.visibility</p:attrName>
                                        </p:attrNameLst>
                                      </p:cBhvr>
                                      <p:to>
                                        <p:strVal val="visible"/>
                                      </p:to>
                                    </p:set>
                                    <p:anim calcmode="lin" valueType="num">
                                      <p:cBhvr additive="base">
                                        <p:cTn id="18" dur="500" fill="hold"/>
                                        <p:tgtEl>
                                          <p:spTgt spid="27651"/>
                                        </p:tgtEl>
                                        <p:attrNameLst>
                                          <p:attrName>ppt_x</p:attrName>
                                        </p:attrNameLst>
                                      </p:cBhvr>
                                      <p:tavLst>
                                        <p:tav tm="0">
                                          <p:val>
                                            <p:strVal val="0-#ppt_w/2"/>
                                          </p:val>
                                        </p:tav>
                                        <p:tav tm="100000">
                                          <p:val>
                                            <p:strVal val="#ppt_x"/>
                                          </p:val>
                                        </p:tav>
                                      </p:tavLst>
                                    </p:anim>
                                    <p:anim calcmode="lin" valueType="num">
                                      <p:cBhvr additive="base">
                                        <p:cTn id="19" dur="500" fill="hold"/>
                                        <p:tgtEl>
                                          <p:spTgt spid="276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2286000"/>
            <a:ext cx="9144000" cy="2590800"/>
          </a:xfrm>
          <a:prstGeom prst="rect">
            <a:avLst/>
          </a:prstGeom>
          <a:solidFill>
            <a:srgbClr val="FFFF00"/>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anchor="ctr">
            <a:flatTx/>
          </a:bodyPr>
          <a:lstStyle/>
          <a:p>
            <a:pPr algn="ctr"/>
            <a:r>
              <a:rPr lang="en-US" sz="8800">
                <a:latin typeface="Arial" charset="0"/>
              </a:rPr>
              <a:t>Pero mira lo evidente de...</a:t>
            </a:r>
          </a:p>
        </p:txBody>
      </p:sp>
    </p:spTree>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438400"/>
            <a:ext cx="9144000" cy="1601788"/>
          </a:xfrm>
          <a:prstGeom prst="rect">
            <a:avLst/>
          </a:prstGeom>
          <a:noFill/>
          <a:ln w="9525">
            <a:noFill/>
            <a:miter lim="800000"/>
            <a:headEnd/>
            <a:tailEnd/>
          </a:ln>
          <a:effectLst/>
        </p:spPr>
        <p:txBody>
          <a:bodyPr>
            <a:spAutoFit/>
          </a:bodyPr>
          <a:lstStyle/>
          <a:p>
            <a:pPr algn="ctr">
              <a:lnSpc>
                <a:spcPct val="150000"/>
              </a:lnSpc>
              <a:spcBef>
                <a:spcPct val="50000"/>
              </a:spcBef>
            </a:pPr>
            <a:r>
              <a:rPr lang="es-ES_tradnl" sz="6600" b="1" i="1">
                <a:solidFill>
                  <a:srgbClr val="FFFF00"/>
                </a:solidFill>
                <a:effectLst>
                  <a:outerShdw blurRad="38100" dist="38100" dir="2700000" algn="tl">
                    <a:srgbClr val="FFFFFF"/>
                  </a:outerShdw>
                </a:effectLst>
                <a:latin typeface="Arial" charset="0"/>
              </a:rPr>
              <a:t>El Milagro de la Vida</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strVal val="4*#ppt_w"/>
                                          </p:val>
                                        </p:tav>
                                        <p:tav tm="100000">
                                          <p:val>
                                            <p:strVal val="#ppt_w"/>
                                          </p:val>
                                        </p:tav>
                                      </p:tavLst>
                                    </p:anim>
                                    <p:anim calcmode="lin" valueType="num">
                                      <p:cBhvr>
                                        <p:cTn id="8" dur="500" fill="hold"/>
                                        <p:tgtEl>
                                          <p:spTgt spid="1433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srcRect/>
          <a:stretch>
            <a:fillRect/>
          </a:stretch>
        </p:blipFill>
        <p:spPr bwMode="auto">
          <a:xfrm>
            <a:off x="1066800" y="1600200"/>
            <a:ext cx="2978150" cy="32766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email"/>
          <a:srcRect/>
          <a:stretch>
            <a:fillRect/>
          </a:stretch>
        </p:blipFill>
        <p:spPr bwMode="auto">
          <a:xfrm>
            <a:off x="5029200" y="1600200"/>
            <a:ext cx="2979738" cy="3276600"/>
          </a:xfrm>
          <a:prstGeom prst="rect">
            <a:avLst/>
          </a:prstGeom>
          <a:noFill/>
          <a:ln w="9525">
            <a:noFill/>
            <a:miter lim="800000"/>
            <a:headEnd/>
            <a:tailEnd/>
          </a:ln>
          <a:effectLst/>
        </p:spPr>
      </p:pic>
      <p:sp>
        <p:nvSpPr>
          <p:cNvPr id="12292" name="Rectangle 4"/>
          <p:cNvSpPr>
            <a:spLocks noChangeArrowheads="1"/>
          </p:cNvSpPr>
          <p:nvPr/>
        </p:nvSpPr>
        <p:spPr bwMode="auto">
          <a:xfrm>
            <a:off x="762000" y="5257800"/>
            <a:ext cx="4257675" cy="768350"/>
          </a:xfrm>
          <a:prstGeom prst="rect">
            <a:avLst/>
          </a:prstGeom>
          <a:noFill/>
          <a:ln w="9525">
            <a:noFill/>
            <a:miter lim="800000"/>
            <a:headEnd/>
            <a:tailEnd/>
          </a:ln>
          <a:effectLst/>
        </p:spPr>
        <p:txBody>
          <a:bodyPr>
            <a:spAutoFit/>
          </a:bodyPr>
          <a:lstStyle/>
          <a:p>
            <a:pPr>
              <a:spcBef>
                <a:spcPts val="500"/>
              </a:spcBef>
              <a:spcAft>
                <a:spcPts val="500"/>
              </a:spcAft>
            </a:pPr>
            <a:r>
              <a:rPr lang="es-ES_tradnl" sz="1800" b="1">
                <a:solidFill>
                  <a:schemeClr val="bg1"/>
                </a:solidFill>
                <a:latin typeface="Arial" charset="0"/>
              </a:rPr>
              <a:t>Espermatozoides rumbo al óvulo</a:t>
            </a:r>
          </a:p>
          <a:p>
            <a:pPr>
              <a:spcBef>
                <a:spcPts val="500"/>
              </a:spcBef>
              <a:spcAft>
                <a:spcPts val="500"/>
              </a:spcAft>
            </a:pPr>
            <a:r>
              <a:rPr lang="es-ES_tradnl" sz="1800">
                <a:solidFill>
                  <a:schemeClr val="bg1"/>
                </a:solidFill>
                <a:latin typeface="Arial" charset="0"/>
              </a:rPr>
              <a:t>La carrera por la vida…..</a:t>
            </a:r>
          </a:p>
        </p:txBody>
      </p:sp>
      <p:sp>
        <p:nvSpPr>
          <p:cNvPr id="12293" name="Rectangle 5"/>
          <p:cNvSpPr>
            <a:spLocks noChangeArrowheads="1"/>
          </p:cNvSpPr>
          <p:nvPr/>
        </p:nvSpPr>
        <p:spPr bwMode="auto">
          <a:xfrm>
            <a:off x="4800600" y="5257800"/>
            <a:ext cx="4343400" cy="366713"/>
          </a:xfrm>
          <a:prstGeom prst="rect">
            <a:avLst/>
          </a:prstGeom>
          <a:noFill/>
          <a:ln w="9525">
            <a:noFill/>
            <a:miter lim="800000"/>
            <a:headEnd/>
            <a:tailEnd/>
          </a:ln>
          <a:effectLst/>
        </p:spPr>
        <p:txBody>
          <a:bodyPr>
            <a:spAutoFit/>
          </a:bodyPr>
          <a:lstStyle/>
          <a:p>
            <a:pPr>
              <a:spcBef>
                <a:spcPts val="500"/>
              </a:spcBef>
              <a:spcAft>
                <a:spcPts val="500"/>
              </a:spcAft>
            </a:pPr>
            <a:r>
              <a:rPr lang="es-ES_tradnl" sz="1800" b="1">
                <a:solidFill>
                  <a:schemeClr val="bg1"/>
                </a:solidFill>
                <a:latin typeface="Arial" charset="0"/>
              </a:rPr>
              <a:t>Espermatozoides llegando al óvulo</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wipe(left)">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dissolve">
                                      <p:cBhvr>
                                        <p:cTn id="17" dur="5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wipe(left)">
                                      <p:cBhvr>
                                        <p:cTn id="2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OE\BMP\1CONCEP.jpg"/>
          <p:cNvPicPr>
            <a:picLocks noChangeAspect="1" noChangeArrowheads="1"/>
          </p:cNvPicPr>
          <p:nvPr/>
        </p:nvPicPr>
        <p:blipFill>
          <a:blip r:embed="rId3" cstate="email"/>
          <a:srcRect/>
          <a:stretch>
            <a:fillRect/>
          </a:stretch>
        </p:blipFill>
        <p:spPr bwMode="auto">
          <a:xfrm>
            <a:off x="2819400" y="1371600"/>
            <a:ext cx="3414713" cy="5257800"/>
          </a:xfrm>
          <a:prstGeom prst="rect">
            <a:avLst/>
          </a:prstGeom>
          <a:noFill/>
        </p:spPr>
      </p:pic>
      <p:sp>
        <p:nvSpPr>
          <p:cNvPr id="2051" name="Rectangle 3"/>
          <p:cNvSpPr>
            <a:spLocks noChangeArrowheads="1"/>
          </p:cNvSpPr>
          <p:nvPr/>
        </p:nvSpPr>
        <p:spPr bwMode="auto">
          <a:xfrm>
            <a:off x="0" y="381000"/>
            <a:ext cx="9296400" cy="641350"/>
          </a:xfrm>
          <a:prstGeom prst="rect">
            <a:avLst/>
          </a:prstGeom>
          <a:solidFill>
            <a:schemeClr val="bg1"/>
          </a:solidFill>
          <a:ln w="9525">
            <a:noFill/>
            <a:miter lim="800000"/>
            <a:headEnd/>
            <a:tailEnd/>
          </a:ln>
          <a:effectLst/>
        </p:spPr>
        <p:txBody>
          <a:bodyPr>
            <a:spAutoFit/>
          </a:bodyPr>
          <a:lstStyle/>
          <a:p>
            <a:pPr algn="ctr">
              <a:spcBef>
                <a:spcPts val="500"/>
              </a:spcBef>
              <a:spcAft>
                <a:spcPts val="500"/>
              </a:spcAft>
            </a:pPr>
            <a:r>
              <a:rPr lang="es-ES_tradnl" sz="3600" b="1" i="1">
                <a:effectLst>
                  <a:outerShdw blurRad="38100" dist="38100" dir="2700000" algn="tl">
                    <a:srgbClr val="C0C0C0"/>
                  </a:outerShdw>
                </a:effectLst>
                <a:latin typeface="Arial" charset="0"/>
              </a:rPr>
              <a:t>¡ INSTANTE DE LA CONCEPCIÓN !</a:t>
            </a:r>
          </a:p>
        </p:txBody>
      </p:sp>
      <p:sp>
        <p:nvSpPr>
          <p:cNvPr id="2052" name="Rectangle 4"/>
          <p:cNvSpPr>
            <a:spLocks noChangeArrowheads="1"/>
          </p:cNvSpPr>
          <p:nvPr/>
        </p:nvSpPr>
        <p:spPr bwMode="auto">
          <a:xfrm>
            <a:off x="304800" y="1447800"/>
            <a:ext cx="2362200" cy="4887913"/>
          </a:xfrm>
          <a:prstGeom prst="rect">
            <a:avLst/>
          </a:prstGeom>
          <a:noFill/>
          <a:ln w="9525">
            <a:noFill/>
            <a:miter lim="800000"/>
            <a:headEnd/>
            <a:tailEnd/>
          </a:ln>
          <a:effectLst/>
        </p:spPr>
        <p:txBody>
          <a:bodyPr>
            <a:spAutoFit/>
          </a:bodyPr>
          <a:lstStyle/>
          <a:p>
            <a:pPr>
              <a:spcBef>
                <a:spcPts val="500"/>
              </a:spcBef>
              <a:spcAft>
                <a:spcPts val="500"/>
              </a:spcAft>
            </a:pPr>
            <a:r>
              <a:rPr lang="es-ES_tradnl" sz="1800" b="1">
                <a:solidFill>
                  <a:schemeClr val="bg1"/>
                </a:solidFill>
                <a:latin typeface="Arial" charset="0"/>
              </a:rPr>
              <a:t>"Desde el momento mismo de la fecundación, desde el instante en que a la célula femenina le llega toda la información que se contiene en el espermatozoide, existe un ser humano".</a:t>
            </a:r>
          </a:p>
          <a:p>
            <a:pPr>
              <a:spcBef>
                <a:spcPts val="500"/>
              </a:spcBef>
              <a:spcAft>
                <a:spcPts val="500"/>
              </a:spcAft>
            </a:pPr>
            <a:r>
              <a:rPr lang="es-ES_tradnl" sz="1800" i="1">
                <a:solidFill>
                  <a:schemeClr val="bg1"/>
                </a:solidFill>
                <a:latin typeface="Arial" charset="0"/>
              </a:rPr>
              <a:t>Prof.. Jerôme Lejeune</a:t>
            </a:r>
            <a:br>
              <a:rPr lang="es-ES_tradnl" sz="1800" i="1">
                <a:solidFill>
                  <a:schemeClr val="bg1"/>
                </a:solidFill>
                <a:latin typeface="Arial" charset="0"/>
              </a:rPr>
            </a:br>
            <a:r>
              <a:rPr lang="es-ES_tradnl" sz="1800" i="1">
                <a:solidFill>
                  <a:schemeClr val="bg1"/>
                </a:solidFill>
                <a:latin typeface="Arial" charset="0"/>
              </a:rPr>
              <a:t>Catedrático de Genética de la Sorborna</a:t>
            </a:r>
            <a:br>
              <a:rPr lang="es-ES_tradnl" sz="1800" i="1">
                <a:solidFill>
                  <a:schemeClr val="bg1"/>
                </a:solidFill>
                <a:latin typeface="Arial" charset="0"/>
              </a:rPr>
            </a:br>
            <a:r>
              <a:rPr lang="es-ES_tradnl" sz="1800" i="1">
                <a:solidFill>
                  <a:schemeClr val="bg1"/>
                </a:solidFill>
                <a:latin typeface="Arial" charset="0"/>
              </a:rPr>
              <a:t>París</a:t>
            </a:r>
          </a:p>
        </p:txBody>
      </p:sp>
      <p:sp>
        <p:nvSpPr>
          <p:cNvPr id="2053" name="Rectangle 5"/>
          <p:cNvSpPr>
            <a:spLocks noChangeArrowheads="1"/>
          </p:cNvSpPr>
          <p:nvPr/>
        </p:nvSpPr>
        <p:spPr bwMode="auto">
          <a:xfrm>
            <a:off x="6553200" y="1371600"/>
            <a:ext cx="2362200" cy="5162550"/>
          </a:xfrm>
          <a:prstGeom prst="rect">
            <a:avLst/>
          </a:prstGeom>
          <a:noFill/>
          <a:ln w="9525">
            <a:noFill/>
            <a:miter lim="800000"/>
            <a:headEnd/>
            <a:tailEnd/>
          </a:ln>
          <a:effectLst/>
        </p:spPr>
        <p:txBody>
          <a:bodyPr>
            <a:spAutoFit/>
          </a:bodyPr>
          <a:lstStyle/>
          <a:p>
            <a:pPr>
              <a:spcBef>
                <a:spcPts val="500"/>
              </a:spcBef>
              <a:spcAft>
                <a:spcPts val="500"/>
              </a:spcAft>
            </a:pPr>
            <a:r>
              <a:rPr lang="es-ES_tradnl" sz="1800" b="1">
                <a:solidFill>
                  <a:schemeClr val="bg1"/>
                </a:solidFill>
                <a:latin typeface="Arial" charset="0"/>
              </a:rPr>
              <a:t>"La ciencia y el sentido común prueban que la vida humana comienza en el acto de la concepción y que en este mismo momento están presentes en potencia todas las propiedades biológicas y genéticas del ser humano".</a:t>
            </a:r>
          </a:p>
          <a:p>
            <a:pPr>
              <a:spcBef>
                <a:spcPts val="500"/>
              </a:spcBef>
              <a:spcAft>
                <a:spcPts val="500"/>
              </a:spcAft>
            </a:pPr>
            <a:r>
              <a:rPr lang="es-ES_tradnl" sz="1800" i="1">
                <a:solidFill>
                  <a:schemeClr val="bg1"/>
                </a:solidFill>
                <a:latin typeface="Arial" charset="0"/>
              </a:rPr>
              <a:t>Consejo de Europa</a:t>
            </a:r>
            <a:br>
              <a:rPr lang="es-ES_tradnl" sz="1800" i="1">
                <a:solidFill>
                  <a:schemeClr val="bg1"/>
                </a:solidFill>
                <a:latin typeface="Arial" charset="0"/>
              </a:rPr>
            </a:br>
            <a:r>
              <a:rPr lang="es-ES_tradnl" sz="1800" i="1">
                <a:solidFill>
                  <a:schemeClr val="bg1"/>
                </a:solidFill>
                <a:latin typeface="Arial" charset="0"/>
              </a:rPr>
              <a:t>(Resolución nº 4.376, Asamblea del 4-X-82)</a:t>
            </a:r>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ssolv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left)">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wipe(left)">
                                      <p:cBhvr>
                                        <p:cTn id="23"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P spid="2052" grpId="0" autoUpdateAnimBg="0"/>
      <p:bldP spid="205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0" name="Group 8"/>
          <p:cNvGrpSpPr>
            <a:grpSpLocks/>
          </p:cNvGrpSpPr>
          <p:nvPr/>
        </p:nvGrpSpPr>
        <p:grpSpPr bwMode="auto">
          <a:xfrm>
            <a:off x="457200" y="0"/>
            <a:ext cx="8305800" cy="3429000"/>
            <a:chOff x="288" y="144"/>
            <a:chExt cx="5232" cy="2160"/>
          </a:xfrm>
        </p:grpSpPr>
        <p:pic>
          <p:nvPicPr>
            <p:cNvPr id="3074" name="Picture 2" descr="D:\COE\BMP\2DIA1.jpg"/>
            <p:cNvPicPr>
              <a:picLocks noChangeAspect="1" noChangeArrowheads="1"/>
            </p:cNvPicPr>
            <p:nvPr/>
          </p:nvPicPr>
          <p:blipFill>
            <a:blip r:embed="rId2" cstate="email"/>
            <a:srcRect/>
            <a:stretch>
              <a:fillRect/>
            </a:stretch>
          </p:blipFill>
          <p:spPr bwMode="auto">
            <a:xfrm>
              <a:off x="288" y="144"/>
              <a:ext cx="1413" cy="2160"/>
            </a:xfrm>
            <a:prstGeom prst="rect">
              <a:avLst/>
            </a:prstGeom>
            <a:noFill/>
          </p:spPr>
        </p:pic>
        <p:pic>
          <p:nvPicPr>
            <p:cNvPr id="3076" name="Picture 4" descr="D:\COE\BMP\3DIA4.jpg"/>
            <p:cNvPicPr>
              <a:picLocks noChangeAspect="1" noChangeArrowheads="1"/>
            </p:cNvPicPr>
            <p:nvPr/>
          </p:nvPicPr>
          <p:blipFill>
            <a:blip r:embed="rId3" cstate="email"/>
            <a:srcRect/>
            <a:stretch>
              <a:fillRect/>
            </a:stretch>
          </p:blipFill>
          <p:spPr bwMode="auto">
            <a:xfrm>
              <a:off x="2160" y="192"/>
              <a:ext cx="1388" cy="2112"/>
            </a:xfrm>
            <a:prstGeom prst="rect">
              <a:avLst/>
            </a:prstGeom>
            <a:noFill/>
          </p:spPr>
        </p:pic>
        <p:pic>
          <p:nvPicPr>
            <p:cNvPr id="3078" name="Picture 6" descr="D:\COE\BMP\4DIA8.jpg"/>
            <p:cNvPicPr>
              <a:picLocks noChangeAspect="1" noChangeArrowheads="1"/>
            </p:cNvPicPr>
            <p:nvPr/>
          </p:nvPicPr>
          <p:blipFill>
            <a:blip r:embed="rId4" cstate="email"/>
            <a:srcRect/>
            <a:stretch>
              <a:fillRect/>
            </a:stretch>
          </p:blipFill>
          <p:spPr bwMode="auto">
            <a:xfrm>
              <a:off x="4128" y="192"/>
              <a:ext cx="1392" cy="2112"/>
            </a:xfrm>
            <a:prstGeom prst="rect">
              <a:avLst/>
            </a:prstGeom>
            <a:noFill/>
          </p:spPr>
        </p:pic>
      </p:grpSp>
      <p:sp>
        <p:nvSpPr>
          <p:cNvPr id="3075" name="Rectangle 3"/>
          <p:cNvSpPr>
            <a:spLocks noChangeArrowheads="1"/>
          </p:cNvSpPr>
          <p:nvPr/>
        </p:nvSpPr>
        <p:spPr bwMode="auto">
          <a:xfrm>
            <a:off x="457200" y="2717800"/>
            <a:ext cx="2522538" cy="414020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 1</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Inmediatamente después de la fecundación comienza el desarrollo celular.</a:t>
            </a:r>
          </a:p>
          <a:p>
            <a:pPr>
              <a:spcBef>
                <a:spcPts val="500"/>
              </a:spcBef>
              <a:spcAft>
                <a:spcPts val="500"/>
              </a:spcAft>
            </a:pPr>
            <a:r>
              <a:rPr lang="es-ES_tradnl" sz="1600" b="1" u="sng">
                <a:solidFill>
                  <a:schemeClr val="bg1"/>
                </a:solidFill>
                <a:latin typeface="Arial" charset="0"/>
              </a:rPr>
              <a:t>Ya hay vida humana</a:t>
            </a:r>
            <a:r>
              <a:rPr lang="es-ES_tradnl" sz="1600" b="1">
                <a:solidFill>
                  <a:schemeClr val="bg1"/>
                </a:solidFill>
                <a:latin typeface="Arial" charset="0"/>
              </a:rPr>
              <a:t>.</a:t>
            </a:r>
          </a:p>
          <a:p>
            <a:pPr>
              <a:spcBef>
                <a:spcPts val="500"/>
              </a:spcBef>
              <a:spcAft>
                <a:spcPts val="500"/>
              </a:spcAft>
            </a:pPr>
            <a:r>
              <a:rPr lang="es-ES_tradnl" sz="1600">
                <a:solidFill>
                  <a:schemeClr val="bg1"/>
                </a:solidFill>
                <a:latin typeface="Arial" charset="0"/>
              </a:rPr>
              <a:t>Incluso antes de la implantación, el sexo de la nueva criatura puede ya determinarse y tiene ya los 46 cromosomas del código genético que programan y dirigen el desarrollo de la nueva vida humana.</a:t>
            </a:r>
          </a:p>
        </p:txBody>
      </p:sp>
      <p:sp>
        <p:nvSpPr>
          <p:cNvPr id="3077" name="Rectangle 5"/>
          <p:cNvSpPr>
            <a:spLocks noChangeArrowheads="1"/>
          </p:cNvSpPr>
          <p:nvPr/>
        </p:nvSpPr>
        <p:spPr bwMode="auto">
          <a:xfrm>
            <a:off x="3505200" y="2971800"/>
            <a:ext cx="2667000" cy="388620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 4, en la trompa de falopio</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Las células comienzan a diferenciarse. Dice textualmente el doctor Nilsson: </a:t>
            </a:r>
            <a:r>
              <a:rPr lang="es-ES_tradnl" sz="1600" i="1">
                <a:solidFill>
                  <a:schemeClr val="bg1"/>
                </a:solidFill>
                <a:latin typeface="Arial" charset="0"/>
              </a:rPr>
              <a:t>'Cuanto más sabemos acerca de este maravilloso mecanismo, más asombrosa aparece la concepción humana, así como todas las extraordinarias funciones del cuerpo de la madre orientadas a este propósito'.</a:t>
            </a:r>
            <a:endParaRPr lang="es-ES_tradnl" sz="1600">
              <a:solidFill>
                <a:schemeClr val="bg1"/>
              </a:solidFill>
              <a:latin typeface="Arial" charset="0"/>
            </a:endParaRPr>
          </a:p>
        </p:txBody>
      </p:sp>
      <p:sp>
        <p:nvSpPr>
          <p:cNvPr id="3079" name="Rectangle 7"/>
          <p:cNvSpPr>
            <a:spLocks noChangeArrowheads="1"/>
          </p:cNvSpPr>
          <p:nvPr/>
        </p:nvSpPr>
        <p:spPr bwMode="auto">
          <a:xfrm>
            <a:off x="6553200" y="3429000"/>
            <a:ext cx="2295525" cy="3279775"/>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 8, (Semana 1)</a:t>
            </a:r>
          </a:p>
          <a:p>
            <a:pPr>
              <a:spcBef>
                <a:spcPts val="500"/>
              </a:spcBef>
              <a:spcAft>
                <a:spcPts val="500"/>
              </a:spcAft>
            </a:pPr>
            <a:r>
              <a:rPr lang="es-ES_tradnl" sz="1600">
                <a:solidFill>
                  <a:schemeClr val="bg1"/>
                </a:solidFill>
                <a:latin typeface="Arial" charset="0"/>
              </a:rPr>
              <a:t>Se produce la implantación</a:t>
            </a:r>
          </a:p>
          <a:p>
            <a:pPr>
              <a:spcBef>
                <a:spcPts val="500"/>
              </a:spcBef>
              <a:spcAft>
                <a:spcPts val="500"/>
              </a:spcAft>
            </a:pPr>
            <a:r>
              <a:rPr lang="es-ES_tradnl" sz="1600">
                <a:solidFill>
                  <a:schemeClr val="bg1"/>
                </a:solidFill>
                <a:latin typeface="Arial" charset="0"/>
              </a:rPr>
              <a:t>La nueva vida ya está compuesta por cientos de células y ha desarrollado una hormona protectora que evita el rechazo de la nueva criatura por parte del cuerpo de la madre.</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dissolv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slide(fromBottom)">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077"/>
                                        </p:tgtEl>
                                        <p:attrNameLst>
                                          <p:attrName>style.visibility</p:attrName>
                                        </p:attrNameLst>
                                      </p:cBhvr>
                                      <p:to>
                                        <p:strVal val="visible"/>
                                      </p:to>
                                    </p:set>
                                    <p:anim calcmode="lin" valueType="num">
                                      <p:cBhvr>
                                        <p:cTn id="17" dur="1000" fill="hold"/>
                                        <p:tgtEl>
                                          <p:spTgt spid="3077"/>
                                        </p:tgtEl>
                                        <p:attrNameLst>
                                          <p:attrName>ppt_w</p:attrName>
                                        </p:attrNameLst>
                                      </p:cBhvr>
                                      <p:tavLst>
                                        <p:tav tm="0">
                                          <p:val>
                                            <p:fltVal val="0"/>
                                          </p:val>
                                        </p:tav>
                                        <p:tav tm="100000">
                                          <p:val>
                                            <p:strVal val="#ppt_w"/>
                                          </p:val>
                                        </p:tav>
                                      </p:tavLst>
                                    </p:anim>
                                    <p:anim calcmode="lin" valueType="num">
                                      <p:cBhvr>
                                        <p:cTn id="18" dur="1000" fill="hold"/>
                                        <p:tgtEl>
                                          <p:spTgt spid="3077"/>
                                        </p:tgtEl>
                                        <p:attrNameLst>
                                          <p:attrName>ppt_h</p:attrName>
                                        </p:attrNameLst>
                                      </p:cBhvr>
                                      <p:tavLst>
                                        <p:tav tm="0">
                                          <p:val>
                                            <p:fltVal val="0"/>
                                          </p:val>
                                        </p:tav>
                                        <p:tav tm="100000">
                                          <p:val>
                                            <p:strVal val="#ppt_h"/>
                                          </p:val>
                                        </p:tav>
                                      </p:tavLst>
                                    </p:anim>
                                    <p:anim calcmode="lin" valueType="num">
                                      <p:cBhvr>
                                        <p:cTn id="19" dur="1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0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079"/>
                                        </p:tgtEl>
                                        <p:attrNameLst>
                                          <p:attrName>style.visibility</p:attrName>
                                        </p:attrNameLst>
                                      </p:cBhvr>
                                      <p:to>
                                        <p:strVal val="visible"/>
                                      </p:to>
                                    </p:set>
                                    <p:anim calcmode="lin" valueType="num">
                                      <p:cBhvr>
                                        <p:cTn id="25" dur="500" fill="hold"/>
                                        <p:tgtEl>
                                          <p:spTgt spid="3079"/>
                                        </p:tgtEl>
                                        <p:attrNameLst>
                                          <p:attrName>ppt_w</p:attrName>
                                        </p:attrNameLst>
                                      </p:cBhvr>
                                      <p:tavLst>
                                        <p:tav tm="0">
                                          <p:val>
                                            <p:fltVal val="0"/>
                                          </p:val>
                                        </p:tav>
                                        <p:tav tm="100000">
                                          <p:val>
                                            <p:strVal val="#ppt_w"/>
                                          </p:val>
                                        </p:tav>
                                      </p:tavLst>
                                    </p:anim>
                                    <p:anim calcmode="lin" valueType="num">
                                      <p:cBhvr>
                                        <p:cTn id="26" dur="500" fill="hold"/>
                                        <p:tgtEl>
                                          <p:spTgt spid="30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P spid="3077" grpId="0" autoUpdateAnimBg="0"/>
      <p:bldP spid="307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COE\BMP\5DIA17.jpg"/>
          <p:cNvPicPr>
            <a:picLocks noChangeAspect="1" noChangeArrowheads="1"/>
          </p:cNvPicPr>
          <p:nvPr/>
        </p:nvPicPr>
        <p:blipFill>
          <a:blip r:embed="rId2" cstate="email"/>
          <a:srcRect/>
          <a:stretch>
            <a:fillRect/>
          </a:stretch>
        </p:blipFill>
        <p:spPr bwMode="auto">
          <a:xfrm>
            <a:off x="762000" y="1600200"/>
            <a:ext cx="3460750" cy="5257800"/>
          </a:xfrm>
          <a:prstGeom prst="rect">
            <a:avLst/>
          </a:prstGeom>
          <a:noFill/>
        </p:spPr>
      </p:pic>
      <p:sp>
        <p:nvSpPr>
          <p:cNvPr id="4099" name="Rectangle 3"/>
          <p:cNvSpPr>
            <a:spLocks noChangeArrowheads="1"/>
          </p:cNvSpPr>
          <p:nvPr/>
        </p:nvSpPr>
        <p:spPr bwMode="auto">
          <a:xfrm>
            <a:off x="152400" y="228600"/>
            <a:ext cx="3810000" cy="4022725"/>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 17, (Semana 2)</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A los 17 días el hígado de la nueva vida ha desarrollado sus propias células sanguíneas, la placenta es parte de la nueva vida y no de la madre. Todos los órganos se están formando: el cerebro, los riñones, los huesos...</a:t>
            </a:r>
          </a:p>
          <a:p>
            <a:pPr>
              <a:spcBef>
                <a:spcPts val="500"/>
              </a:spcBef>
              <a:spcAft>
                <a:spcPts val="500"/>
              </a:spcAft>
            </a:pPr>
            <a:r>
              <a:rPr lang="es-ES_tradnl" sz="1600" b="1">
                <a:solidFill>
                  <a:schemeClr val="bg1"/>
                </a:solidFill>
                <a:latin typeface="Arial" charset="0"/>
              </a:rPr>
              <a:t>Día 18:</a:t>
            </a:r>
            <a:r>
              <a:rPr lang="es-ES_tradnl" sz="1600">
                <a:solidFill>
                  <a:schemeClr val="bg1"/>
                </a:solidFill>
                <a:latin typeface="Arial" charset="0"/>
              </a:rPr>
              <a:t> ya se pueden apreciar las contracciones en el músculo del corazón.</a:t>
            </a:r>
          </a:p>
          <a:p>
            <a:pPr>
              <a:spcBef>
                <a:spcPts val="500"/>
              </a:spcBef>
              <a:spcAft>
                <a:spcPts val="500"/>
              </a:spcAft>
            </a:pPr>
            <a:r>
              <a:rPr lang="es-ES_tradnl" sz="1600" b="1">
                <a:solidFill>
                  <a:schemeClr val="bg1"/>
                </a:solidFill>
                <a:latin typeface="Arial" charset="0"/>
              </a:rPr>
              <a:t>Día 19:</a:t>
            </a:r>
            <a:r>
              <a:rPr lang="es-ES_tradnl" sz="1600">
                <a:solidFill>
                  <a:schemeClr val="bg1"/>
                </a:solidFill>
                <a:latin typeface="Arial" charset="0"/>
              </a:rPr>
              <a:t> comienza a percibirse el desarrollo de los ojos.</a:t>
            </a:r>
          </a:p>
          <a:p>
            <a:pPr>
              <a:spcBef>
                <a:spcPts val="500"/>
              </a:spcBef>
              <a:spcAft>
                <a:spcPts val="500"/>
              </a:spcAft>
            </a:pPr>
            <a:r>
              <a:rPr lang="es-ES_tradnl" sz="1600" b="1">
                <a:solidFill>
                  <a:schemeClr val="bg1"/>
                </a:solidFill>
                <a:latin typeface="Arial" charset="0"/>
              </a:rPr>
              <a:t>Día 20, (Semana 3):</a:t>
            </a:r>
            <a:r>
              <a:rPr lang="es-ES_tradnl" sz="1600">
                <a:solidFill>
                  <a:schemeClr val="bg1"/>
                </a:solidFill>
                <a:latin typeface="Arial" charset="0"/>
              </a:rPr>
              <a:t> aparece la base completa del sistema nervioso.</a:t>
            </a:r>
          </a:p>
        </p:txBody>
      </p:sp>
      <p:pic>
        <p:nvPicPr>
          <p:cNvPr id="4100" name="Picture 4" descr="D:\COE\BMP\6DIA28.jpg"/>
          <p:cNvPicPr>
            <a:picLocks noChangeAspect="1" noChangeArrowheads="1"/>
          </p:cNvPicPr>
          <p:nvPr/>
        </p:nvPicPr>
        <p:blipFill>
          <a:blip r:embed="rId3" cstate="email"/>
          <a:srcRect/>
          <a:stretch>
            <a:fillRect/>
          </a:stretch>
        </p:blipFill>
        <p:spPr bwMode="auto">
          <a:xfrm>
            <a:off x="7162800" y="152400"/>
            <a:ext cx="1801813" cy="2743200"/>
          </a:xfrm>
          <a:prstGeom prst="rect">
            <a:avLst/>
          </a:prstGeom>
          <a:noFill/>
        </p:spPr>
      </p:pic>
      <p:sp>
        <p:nvSpPr>
          <p:cNvPr id="4102" name="Rectangle 6"/>
          <p:cNvSpPr>
            <a:spLocks noChangeArrowheads="1"/>
          </p:cNvSpPr>
          <p:nvPr/>
        </p:nvSpPr>
        <p:spPr bwMode="auto">
          <a:xfrm>
            <a:off x="5257800" y="2438400"/>
            <a:ext cx="3886200" cy="4022725"/>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 28, (Un mes)</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En el pequeñísimo ser humano, ya han comenzado a formarse los ojos, la médula espinal, el sistema nervioso, los pulmones, el estómago y los intestinos.</a:t>
            </a:r>
          </a:p>
          <a:p>
            <a:pPr>
              <a:spcBef>
                <a:spcPts val="500"/>
              </a:spcBef>
              <a:spcAft>
                <a:spcPts val="500"/>
              </a:spcAft>
            </a:pPr>
            <a:r>
              <a:rPr lang="es-ES_tradnl" sz="1600">
                <a:solidFill>
                  <a:schemeClr val="bg1"/>
                </a:solidFill>
                <a:latin typeface="Arial" charset="0"/>
              </a:rPr>
              <a:t>El incipiente corazón, que comienza a latir desde los 18 días, ahora bombea la sangre con más seguridad.</a:t>
            </a:r>
          </a:p>
          <a:p>
            <a:pPr>
              <a:spcBef>
                <a:spcPts val="500"/>
              </a:spcBef>
              <a:spcAft>
                <a:spcPts val="500"/>
              </a:spcAft>
            </a:pPr>
            <a:r>
              <a:rPr lang="es-ES_tradnl" sz="1600">
                <a:solidFill>
                  <a:schemeClr val="bg1"/>
                </a:solidFill>
                <a:latin typeface="Arial" charset="0"/>
              </a:rPr>
              <a:t>Es ahora cuando la madre sospecha su presencia porque no ha tenido menstruación.</a:t>
            </a:r>
          </a:p>
          <a:p>
            <a:pPr>
              <a:spcBef>
                <a:spcPts val="500"/>
              </a:spcBef>
              <a:spcAft>
                <a:spcPts val="500"/>
              </a:spcAft>
            </a:pPr>
            <a:r>
              <a:rPr lang="es-ES_tradnl" sz="1600" b="1">
                <a:solidFill>
                  <a:schemeClr val="bg1"/>
                </a:solidFill>
                <a:latin typeface="Arial" charset="0"/>
              </a:rPr>
              <a:t>Día 30:</a:t>
            </a:r>
            <a:r>
              <a:rPr lang="es-ES_tradnl" sz="1600">
                <a:solidFill>
                  <a:schemeClr val="bg1"/>
                </a:solidFill>
                <a:latin typeface="Arial" charset="0"/>
              </a:rPr>
              <a:t> la sangre fluye con regularidad por el sistema vascular. Comienza a ser visible el desarrollo de la oreja y la nariz.</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strVal val="2/3*#ppt_w"/>
                                          </p:val>
                                        </p:tav>
                                        <p:tav tm="100000">
                                          <p:val>
                                            <p:strVal val="#ppt_w"/>
                                          </p:val>
                                        </p:tav>
                                      </p:tavLst>
                                    </p:anim>
                                    <p:anim calcmode="lin" valueType="num">
                                      <p:cBhvr>
                                        <p:cTn id="8" dur="500" fill="hold"/>
                                        <p:tgtEl>
                                          <p:spTgt spid="4098"/>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wipe(left)">
                                      <p:cBhvr>
                                        <p:cTn id="13" dur="500"/>
                                        <p:tgtEl>
                                          <p:spTgt spid="4099"/>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strVal val="2/3*#ppt_w"/>
                                          </p:val>
                                        </p:tav>
                                        <p:tav tm="100000">
                                          <p:val>
                                            <p:strVal val="#ppt_w"/>
                                          </p:val>
                                        </p:tav>
                                      </p:tavLst>
                                    </p:anim>
                                    <p:anim calcmode="lin" valueType="num">
                                      <p:cBhvr>
                                        <p:cTn id="19" dur="500" fill="hold"/>
                                        <p:tgtEl>
                                          <p:spTgt spid="4100"/>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wipe(left)">
                                      <p:cBhvr>
                                        <p:cTn id="2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81000" y="3886200"/>
            <a:ext cx="3810000" cy="280035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 35, (Semana 5)</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En sus ojos ya se distingue la retina, el cristalino y los párpados.</a:t>
            </a:r>
          </a:p>
          <a:p>
            <a:pPr>
              <a:spcBef>
                <a:spcPts val="500"/>
              </a:spcBef>
              <a:spcAft>
                <a:spcPts val="500"/>
              </a:spcAft>
            </a:pPr>
            <a:r>
              <a:rPr lang="es-ES_tradnl" sz="1600">
                <a:solidFill>
                  <a:schemeClr val="bg1"/>
                </a:solidFill>
                <a:latin typeface="Arial" charset="0"/>
              </a:rPr>
              <a:t>Poco a poco las orejas y la nariz van adquiriendo forma.</a:t>
            </a:r>
          </a:p>
          <a:p>
            <a:pPr>
              <a:spcBef>
                <a:spcPts val="500"/>
              </a:spcBef>
              <a:spcAft>
                <a:spcPts val="500"/>
              </a:spcAft>
            </a:pPr>
            <a:r>
              <a:rPr lang="es-ES_tradnl" sz="1600" b="1">
                <a:solidFill>
                  <a:schemeClr val="bg1"/>
                </a:solidFill>
                <a:latin typeface="Arial" charset="0"/>
              </a:rPr>
              <a:t>Día 40:</a:t>
            </a:r>
            <a:r>
              <a:rPr lang="es-ES_tradnl" sz="1600">
                <a:solidFill>
                  <a:schemeClr val="bg1"/>
                </a:solidFill>
                <a:latin typeface="Arial" charset="0"/>
              </a:rPr>
              <a:t> La energía del corazón alcanza casi el 20% de la de un adulto.</a:t>
            </a:r>
          </a:p>
          <a:p>
            <a:pPr>
              <a:spcBef>
                <a:spcPts val="500"/>
              </a:spcBef>
              <a:spcAft>
                <a:spcPts val="500"/>
              </a:spcAft>
            </a:pPr>
            <a:r>
              <a:rPr lang="es-ES_tradnl" sz="1600">
                <a:solidFill>
                  <a:schemeClr val="bg1"/>
                </a:solidFill>
                <a:latin typeface="Arial" charset="0"/>
              </a:rPr>
              <a:t>Ya se le puede hacer un electrocardiograma.</a:t>
            </a:r>
          </a:p>
        </p:txBody>
      </p:sp>
      <p:pic>
        <p:nvPicPr>
          <p:cNvPr id="5122" name="Picture 2" descr="D:\COE\BMP\7DIA35.jpg"/>
          <p:cNvPicPr>
            <a:picLocks noChangeAspect="1" noChangeArrowheads="1"/>
          </p:cNvPicPr>
          <p:nvPr/>
        </p:nvPicPr>
        <p:blipFill>
          <a:blip r:embed="rId2" cstate="email"/>
          <a:srcRect/>
          <a:stretch>
            <a:fillRect/>
          </a:stretch>
        </p:blipFill>
        <p:spPr bwMode="auto">
          <a:xfrm>
            <a:off x="762000" y="228600"/>
            <a:ext cx="2246313" cy="3429000"/>
          </a:xfrm>
          <a:prstGeom prst="rect">
            <a:avLst/>
          </a:prstGeom>
          <a:noFill/>
        </p:spPr>
      </p:pic>
      <p:pic>
        <p:nvPicPr>
          <p:cNvPr id="5124" name="Picture 4" descr="D:\COE\BMP\8DIA42.jpg"/>
          <p:cNvPicPr>
            <a:picLocks noChangeAspect="1" noChangeArrowheads="1"/>
          </p:cNvPicPr>
          <p:nvPr/>
        </p:nvPicPr>
        <p:blipFill>
          <a:blip r:embed="rId3" cstate="email"/>
          <a:srcRect/>
          <a:stretch>
            <a:fillRect/>
          </a:stretch>
        </p:blipFill>
        <p:spPr bwMode="auto">
          <a:xfrm>
            <a:off x="6553200" y="-152400"/>
            <a:ext cx="2284413" cy="3505200"/>
          </a:xfrm>
          <a:prstGeom prst="rect">
            <a:avLst/>
          </a:prstGeom>
          <a:noFill/>
        </p:spPr>
      </p:pic>
      <p:sp>
        <p:nvSpPr>
          <p:cNvPr id="5125" name="Rectangle 5"/>
          <p:cNvSpPr>
            <a:spLocks noChangeArrowheads="1"/>
          </p:cNvSpPr>
          <p:nvPr/>
        </p:nvSpPr>
        <p:spPr bwMode="auto">
          <a:xfrm>
            <a:off x="4572000" y="2952750"/>
            <a:ext cx="4178300" cy="3905250"/>
          </a:xfrm>
          <a:prstGeom prst="rect">
            <a:avLst/>
          </a:prstGeom>
          <a:noFill/>
          <a:ln w="9525">
            <a:noFill/>
            <a:miter lim="800000"/>
            <a:headEnd/>
            <a:tailEnd/>
          </a:ln>
          <a:effectLst/>
        </p:spPr>
        <p:txBody>
          <a:bodyPr>
            <a:spAutoFit/>
          </a:bodyPr>
          <a:lstStyle/>
          <a:p>
            <a:pPr>
              <a:spcBef>
                <a:spcPts val="500"/>
              </a:spcBef>
              <a:spcAft>
                <a:spcPts val="500"/>
              </a:spcAft>
            </a:pPr>
            <a:r>
              <a:rPr lang="es-ES_tradnl" sz="1600" b="1">
                <a:solidFill>
                  <a:schemeClr val="bg1"/>
                </a:solidFill>
                <a:latin typeface="Arial" charset="0"/>
              </a:rPr>
              <a:t>Día 42, (Semana 6)</a:t>
            </a:r>
            <a:endParaRPr lang="es-ES_tradnl" sz="1600">
              <a:solidFill>
                <a:schemeClr val="bg1"/>
              </a:solidFill>
              <a:latin typeface="Arial" charset="0"/>
            </a:endParaRPr>
          </a:p>
          <a:p>
            <a:pPr>
              <a:spcBef>
                <a:spcPts val="500"/>
              </a:spcBef>
              <a:spcAft>
                <a:spcPts val="500"/>
              </a:spcAft>
            </a:pPr>
            <a:r>
              <a:rPr lang="es-ES_tradnl" sz="1600">
                <a:solidFill>
                  <a:schemeClr val="bg1"/>
                </a:solidFill>
                <a:latin typeface="Arial" charset="0"/>
              </a:rPr>
              <a:t>A los 42 días se completa el esqueleto y aparecen los reflejos.</a:t>
            </a:r>
          </a:p>
          <a:p>
            <a:pPr>
              <a:spcBef>
                <a:spcPts val="500"/>
              </a:spcBef>
              <a:spcAft>
                <a:spcPts val="500"/>
              </a:spcAft>
            </a:pPr>
            <a:r>
              <a:rPr lang="es-ES_tradnl" sz="1600">
                <a:solidFill>
                  <a:schemeClr val="bg1"/>
                </a:solidFill>
                <a:latin typeface="Arial" charset="0"/>
              </a:rPr>
              <a:t>Los órganos genitales están bien diferenciados.</a:t>
            </a:r>
          </a:p>
          <a:p>
            <a:pPr>
              <a:spcBef>
                <a:spcPts val="500"/>
              </a:spcBef>
              <a:spcAft>
                <a:spcPts val="500"/>
              </a:spcAft>
            </a:pPr>
            <a:r>
              <a:rPr lang="es-ES_tradnl" sz="1600">
                <a:solidFill>
                  <a:schemeClr val="bg1"/>
                </a:solidFill>
                <a:latin typeface="Arial" charset="0"/>
              </a:rPr>
              <a:t>En las manos y los pies empiezan a distinguirse los dedos.</a:t>
            </a:r>
          </a:p>
          <a:p>
            <a:pPr>
              <a:spcBef>
                <a:spcPts val="500"/>
              </a:spcBef>
              <a:spcAft>
                <a:spcPts val="500"/>
              </a:spcAft>
            </a:pPr>
            <a:r>
              <a:rPr lang="es-ES_tradnl" sz="1600" b="1">
                <a:solidFill>
                  <a:schemeClr val="bg1"/>
                </a:solidFill>
                <a:latin typeface="Arial" charset="0"/>
              </a:rPr>
              <a:t>Día 43:</a:t>
            </a:r>
            <a:r>
              <a:rPr lang="es-ES_tradnl" sz="1600">
                <a:solidFill>
                  <a:schemeClr val="bg1"/>
                </a:solidFill>
                <a:latin typeface="Arial" charset="0"/>
              </a:rPr>
              <a:t> el cerebro ya da señales de actividad eléctrica, evidencia absoluta de que ese sistema nervioso empieza a funcionar coordinadamente.</a:t>
            </a:r>
          </a:p>
          <a:p>
            <a:pPr>
              <a:spcBef>
                <a:spcPts val="500"/>
              </a:spcBef>
              <a:spcAft>
                <a:spcPts val="500"/>
              </a:spcAft>
            </a:pPr>
            <a:r>
              <a:rPr lang="es-ES_tradnl" sz="1600">
                <a:solidFill>
                  <a:schemeClr val="bg1"/>
                </a:solidFill>
                <a:latin typeface="Arial" charset="0"/>
              </a:rPr>
              <a:t>Ya es posible registrar sus ondas cerebrales en un encefalograma.</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ssolv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dissolve">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dissolve">
                                      <p:cBhvr>
                                        <p:cTn id="2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5" grpId="0" autoUpdateAnimBg="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381</TotalTime>
  <Words>1317</Words>
  <Application>Microsoft Office PowerPoint</Application>
  <PresentationFormat>Presentación en pantalla (4:3)</PresentationFormat>
  <Paragraphs>92</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Times New Roman</vt:lpstr>
      <vt:lpstr>Arial</vt:lpstr>
      <vt:lpstr>Square721 BT</vt:lpstr>
      <vt:lpstr>Diseño predeterminado</vt:lpstr>
      <vt:lpstr>Del  aborto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AFP INTEGRA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AFP INTEGRA</dc:creator>
  <cp:lastModifiedBy>RGeyne</cp:lastModifiedBy>
  <cp:revision>20</cp:revision>
  <dcterms:created xsi:type="dcterms:W3CDTF">1999-11-19T21:23:18Z</dcterms:created>
  <dcterms:modified xsi:type="dcterms:W3CDTF">2010-05-15T20:35:09Z</dcterms:modified>
</cp:coreProperties>
</file>