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65759-7CE7-46A1-8112-A88D5CF90AC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B46F3-BBEE-414E-93E6-9998068FF9CF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D4969-03BC-416D-A123-0C972C7BCCB9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2B833-7810-41C7-8EC2-AFDEA1A99ECC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E6D95-390B-4405-A090-DA8103888BC0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EB0F2-75A6-4125-BE2E-CAE4E2B711FF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64EBB-EDAA-42B8-A25D-F1F9B4DC294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B1146-0320-4DA4-B225-EF518529FCD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F495F-F308-4194-B24C-AE685DBC9D3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0B5E8-6F12-40AE-A184-775851B22C4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33FF3-BFD3-4761-AFCD-47755CAEFABF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15306A64-24E6-47AC-A0E0-6DA0C40EF765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INGENIERÍA GENÉTICA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b="1">
                <a:solidFill>
                  <a:srgbClr val="FF0000"/>
                </a:solidFill>
              </a:rPr>
              <a:t>Valores implicados en la experimentación en humanos</a:t>
            </a:r>
          </a:p>
          <a:p>
            <a:pPr>
              <a:buFont typeface="Wingdings 2" pitchFamily="18" charset="2"/>
              <a:buChar char="j"/>
            </a:pPr>
            <a:r>
              <a:rPr lang="es-ES_tradnl"/>
              <a:t> intangibilidad y no disponibilidad de la persona</a:t>
            </a:r>
          </a:p>
          <a:p>
            <a:pPr>
              <a:buFont typeface="Wingdings 2" pitchFamily="18" charset="2"/>
              <a:buChar char="k"/>
            </a:pPr>
            <a:r>
              <a:rPr lang="es-ES_tradnl"/>
              <a:t> principio de totalidad o terapéutico</a:t>
            </a:r>
          </a:p>
          <a:p>
            <a:pPr>
              <a:buFont typeface="Wingdings 2" pitchFamily="18" charset="2"/>
              <a:buChar char="l"/>
            </a:pPr>
            <a:r>
              <a:rPr lang="es-ES_tradnl"/>
              <a:t> interés social y avances científicos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93725" y="2073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46125" y="1768475"/>
            <a:ext cx="8410575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Juan Pablo II:</a:t>
            </a:r>
          </a:p>
          <a:p>
            <a:r>
              <a:rPr lang="es-ES_tradnl"/>
              <a:t>‘No tengo motivos de aprensión respecto</a:t>
            </a:r>
          </a:p>
          <a:p>
            <a:r>
              <a:rPr lang="es-ES_tradnl"/>
              <a:t>de las experimentaciones en biología lle-</a:t>
            </a:r>
          </a:p>
          <a:p>
            <a:r>
              <a:rPr lang="es-ES_tradnl"/>
              <a:t>vadas a cabo por científicos con un pro-</a:t>
            </a:r>
          </a:p>
          <a:p>
            <a:r>
              <a:rPr lang="es-ES_tradnl"/>
              <a:t>fundo respeto por la persona humana, que</a:t>
            </a:r>
          </a:p>
          <a:p>
            <a:r>
              <a:rPr lang="es-ES_tradnl"/>
              <a:t>contribuirán al bien integral del hombre.</a:t>
            </a:r>
          </a:p>
          <a:p>
            <a:r>
              <a:rPr lang="es-ES_tradnl"/>
              <a:t>Condeno del modo más explícito y formal</a:t>
            </a:r>
          </a:p>
          <a:p>
            <a:r>
              <a:rPr lang="es-ES_tradnl"/>
              <a:t>las manipulaciones experimentales del </a:t>
            </a:r>
          </a:p>
          <a:p>
            <a:r>
              <a:rPr lang="es-ES_tradnl"/>
              <a:t>embrión humano.’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69925" y="1768475"/>
            <a:ext cx="8434388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Es inaceptable cualquier forma de expe-</a:t>
            </a:r>
          </a:p>
          <a:p>
            <a:r>
              <a:rPr lang="es-ES_tradnl"/>
              <a:t>rimentación en el feto que pueda dañar la </a:t>
            </a:r>
          </a:p>
          <a:p>
            <a:r>
              <a:rPr lang="es-ES_tradnl"/>
              <a:t>integridad o empeorar sus condiciones, a</a:t>
            </a:r>
          </a:p>
          <a:p>
            <a:r>
              <a:rPr lang="es-ES_tradnl"/>
              <a:t>menos que se trate de un intento extremo</a:t>
            </a:r>
          </a:p>
          <a:p>
            <a:r>
              <a:rPr lang="es-ES_tradnl"/>
              <a:t>de salvarlo de una muerte segura.</a:t>
            </a:r>
          </a:p>
          <a:p>
            <a:r>
              <a:rPr lang="es-ES_tradnl"/>
              <a:t>La práctica de mantener en vida fetos o </a:t>
            </a:r>
          </a:p>
          <a:p>
            <a:r>
              <a:rPr lang="es-ES_tradnl"/>
              <a:t>embriones humanos, </a:t>
            </a:r>
            <a:r>
              <a:rPr lang="es-ES_tradnl" i="1"/>
              <a:t>in vivo o in vitro,</a:t>
            </a:r>
            <a:r>
              <a:rPr lang="es-ES_tradnl"/>
              <a:t> con</a:t>
            </a:r>
          </a:p>
          <a:p>
            <a:r>
              <a:rPr lang="es-ES_tradnl"/>
              <a:t>fines terapéuticos o comerciales, es total</a:t>
            </a:r>
          </a:p>
          <a:p>
            <a:r>
              <a:rPr lang="es-ES_tradnl"/>
              <a:t>mente contraria a la dignidad humana.</a:t>
            </a:r>
            <a:endParaRPr lang="es-ES_tradnl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746125" y="18446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17525" y="1692275"/>
            <a:ext cx="86153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Deben excluirse las técnicas que:</a:t>
            </a:r>
          </a:p>
          <a:p>
            <a:r>
              <a:rPr lang="es-ES_tradnl"/>
              <a:t>- suponen la supresión de los embriones o</a:t>
            </a:r>
          </a:p>
          <a:p>
            <a:r>
              <a:rPr lang="es-ES_tradnl"/>
              <a:t>blástulas</a:t>
            </a:r>
          </a:p>
          <a:p>
            <a:r>
              <a:rPr lang="es-ES_tradnl"/>
              <a:t>- las técnicas de manipulación genética o </a:t>
            </a:r>
          </a:p>
          <a:p>
            <a:r>
              <a:rPr lang="es-ES_tradnl"/>
              <a:t>embrional cuando NO  hay una finalidad</a:t>
            </a:r>
          </a:p>
          <a:p>
            <a:r>
              <a:rPr lang="es-ES_tradnl"/>
              <a:t>estrictamente terapéutica y existen riesgos </a:t>
            </a:r>
          </a:p>
          <a:p>
            <a:r>
              <a:rPr lang="es-ES_tradnl"/>
              <a:t>para el embrión.</a:t>
            </a:r>
          </a:p>
          <a:p>
            <a:r>
              <a:rPr lang="es-ES_tradnl"/>
              <a:t>- prohibida la predeterminación del sexo</a:t>
            </a:r>
          </a:p>
          <a:p>
            <a:r>
              <a:rPr lang="es-ES_tradnl"/>
              <a:t>mediante manipulaciones biológicas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93725" y="1768475"/>
            <a:ext cx="83867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PROYECTO INTERNACIONAL DEL </a:t>
            </a:r>
          </a:p>
          <a:p>
            <a:r>
              <a:rPr lang="es-ES_tradnl"/>
              <a:t>GENOMA HUMANO</a:t>
            </a:r>
          </a:p>
          <a:p>
            <a:r>
              <a:rPr lang="es-ES_tradnl"/>
              <a:t>Objetivos:</a:t>
            </a:r>
          </a:p>
          <a:p>
            <a:r>
              <a:rPr lang="es-ES_tradnl"/>
              <a:t>a. conocer la ubicación de los genes en el </a:t>
            </a:r>
          </a:p>
          <a:p>
            <a:r>
              <a:rPr lang="es-ES_tradnl"/>
              <a:t>genoma humano,primero los que produ-</a:t>
            </a:r>
          </a:p>
          <a:p>
            <a:r>
              <a:rPr lang="es-ES_tradnl"/>
              <a:t>cen enfermedades</a:t>
            </a:r>
          </a:p>
          <a:p>
            <a:endParaRPr lang="es-ES_tradnl"/>
          </a:p>
          <a:p>
            <a:r>
              <a:rPr lang="es-ES_tradnl"/>
              <a:t>b. Averiguar la secuencia de los tres mil</a:t>
            </a:r>
          </a:p>
          <a:p>
            <a:r>
              <a:rPr lang="es-ES_tradnl"/>
              <a:t>millones de pares de bases nitrogenadas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93725" y="1768475"/>
            <a:ext cx="811847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COMITÉ INTERNACIONAL DE BIOÉTICA</a:t>
            </a:r>
          </a:p>
          <a:p>
            <a:r>
              <a:rPr lang="es-ES_tradnl"/>
              <a:t>UNESCO 1993</a:t>
            </a:r>
          </a:p>
          <a:p>
            <a:endParaRPr lang="es-ES_tradnl"/>
          </a:p>
          <a:p>
            <a:r>
              <a:rPr lang="es-ES_tradnl"/>
              <a:t> Documento legal sobre la protección del</a:t>
            </a:r>
          </a:p>
          <a:p>
            <a:r>
              <a:rPr lang="es-ES_tradnl"/>
              <a:t>genoma humano que complemente la </a:t>
            </a:r>
          </a:p>
          <a:p>
            <a:r>
              <a:rPr lang="es-ES_tradnl"/>
              <a:t>Declaración Universal  de los derechos </a:t>
            </a:r>
          </a:p>
          <a:p>
            <a:r>
              <a:rPr lang="es-ES_tradnl"/>
              <a:t>humanos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93725" y="1844675"/>
            <a:ext cx="8253413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Consiste de 25 artículos.</a:t>
            </a:r>
          </a:p>
          <a:p>
            <a:r>
              <a:rPr lang="es-ES_tradnl"/>
              <a:t>1. Reconoce el genoma humano como </a:t>
            </a:r>
          </a:p>
          <a:p>
            <a:r>
              <a:rPr lang="es-ES_tradnl"/>
              <a:t>base de la dignidad INTRINSECA .</a:t>
            </a:r>
          </a:p>
          <a:p>
            <a:endParaRPr lang="es-ES_tradnl"/>
          </a:p>
          <a:p>
            <a:r>
              <a:rPr lang="es-ES_tradnl"/>
              <a:t>2. Contempla respeto de la dignidad de </a:t>
            </a:r>
          </a:p>
          <a:p>
            <a:r>
              <a:rPr lang="es-ES_tradnl"/>
              <a:t>cada individuo, sin aclarar desde que mo-</a:t>
            </a:r>
          </a:p>
          <a:p>
            <a:r>
              <a:rPr lang="es-ES_tradnl"/>
              <a:t>mento (concepción)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93725" y="1844675"/>
            <a:ext cx="8364538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Artículo 5:</a:t>
            </a:r>
          </a:p>
          <a:p>
            <a:endParaRPr lang="es-ES_tradnl"/>
          </a:p>
          <a:p>
            <a:r>
              <a:rPr lang="es-ES_tradnl"/>
              <a:t>a) ‘ Una investigación, un tratamiento o un</a:t>
            </a:r>
          </a:p>
          <a:p>
            <a:r>
              <a:rPr lang="es-ES_tradnl"/>
              <a:t>diagnóstico en relación con el genoma de</a:t>
            </a:r>
          </a:p>
          <a:p>
            <a:r>
              <a:rPr lang="es-ES_tradnl"/>
              <a:t>un individuo, sólo podrá efectuarse previa</a:t>
            </a:r>
          </a:p>
          <a:p>
            <a:r>
              <a:rPr lang="es-ES_tradnl"/>
              <a:t>evaluación rigurosa de los riesgos y ven-</a:t>
            </a:r>
          </a:p>
          <a:p>
            <a:r>
              <a:rPr lang="es-ES_tradnl"/>
              <a:t>tajas’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98525" y="1844675"/>
            <a:ext cx="8161338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 5.</a:t>
            </a:r>
          </a:p>
          <a:p>
            <a:endParaRPr lang="es-ES_tradnl"/>
          </a:p>
          <a:p>
            <a:r>
              <a:rPr lang="es-ES_tradnl"/>
              <a:t>b) En todos los casos, se recabará el </a:t>
            </a:r>
          </a:p>
          <a:p>
            <a:r>
              <a:rPr lang="es-ES_tradnl"/>
              <a:t>CONSENTIMIENTO PREVIO, LIBRE E</a:t>
            </a:r>
          </a:p>
          <a:p>
            <a:r>
              <a:rPr lang="es-ES_tradnl"/>
              <a:t>INFORMADO de la persona interesada.</a:t>
            </a:r>
          </a:p>
          <a:p>
            <a:r>
              <a:rPr lang="es-ES_tradnl"/>
              <a:t>Si no está en condiciones de manifes-</a:t>
            </a:r>
          </a:p>
          <a:p>
            <a:r>
              <a:rPr lang="es-ES_tradnl"/>
              <a:t>tarlo habrá que obtenerse de conformi-</a:t>
            </a:r>
          </a:p>
          <a:p>
            <a:r>
              <a:rPr lang="es-ES_tradnl"/>
              <a:t>dad con lo que la ley estipule.</a:t>
            </a:r>
          </a:p>
          <a:p>
            <a:r>
              <a:rPr lang="es-ES_tradnl"/>
              <a:t>(embriones, fetos, niños, discapacitados)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22325" y="1768475"/>
            <a:ext cx="8116888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Art. 5.</a:t>
            </a:r>
          </a:p>
          <a:p>
            <a:endParaRPr lang="es-ES_tradnl"/>
          </a:p>
          <a:p>
            <a:r>
              <a:rPr lang="es-ES_tradnl"/>
              <a:t>c) Se debe respetar el derecho de toda</a:t>
            </a:r>
          </a:p>
          <a:p>
            <a:r>
              <a:rPr lang="es-ES_tradnl"/>
              <a:t>persona a decidir que se le informe o no</a:t>
            </a:r>
          </a:p>
          <a:p>
            <a:r>
              <a:rPr lang="es-ES_tradnl"/>
              <a:t>de los resultados de un examen genético</a:t>
            </a:r>
          </a:p>
          <a:p>
            <a:r>
              <a:rPr lang="es-ES_tradnl"/>
              <a:t>y de sus consecuencias.</a:t>
            </a:r>
          </a:p>
          <a:p>
            <a:endParaRPr lang="es-ES_tradnl"/>
          </a:p>
          <a:p>
            <a:r>
              <a:rPr lang="es-ES_tradnl"/>
              <a:t>d) Los protocolos de investigación debe-</a:t>
            </a:r>
          </a:p>
          <a:p>
            <a:r>
              <a:rPr lang="es-ES_tradnl"/>
              <a:t>rán someterse a una evaluación previa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69925" y="19208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93725" y="1768475"/>
            <a:ext cx="8634413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Art. 5.</a:t>
            </a:r>
          </a:p>
          <a:p>
            <a:endParaRPr lang="es-ES_tradnl"/>
          </a:p>
          <a:p>
            <a:r>
              <a:rPr lang="es-ES_tradnl"/>
              <a:t>e) Si una persona no estuviese en condi-</a:t>
            </a:r>
          </a:p>
          <a:p>
            <a:r>
              <a:rPr lang="es-ES_tradnl"/>
              <a:t>ciones de expresar su consentimiento, só-</a:t>
            </a:r>
          </a:p>
          <a:p>
            <a:r>
              <a:rPr lang="es-ES_tradnl"/>
              <a:t>lo se podrá efectuar una investigación so-</a:t>
            </a:r>
          </a:p>
          <a:p>
            <a:r>
              <a:rPr lang="es-ES_tradnl"/>
              <a:t>bre su genoma  a condición que se obtenga</a:t>
            </a:r>
          </a:p>
          <a:p>
            <a:r>
              <a:rPr lang="es-ES_tradnl"/>
              <a:t>un BENEFICIO para su salud.</a:t>
            </a:r>
          </a:p>
          <a:p>
            <a:r>
              <a:rPr lang="es-ES_tradnl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41325" y="1920875"/>
            <a:ext cx="88201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Indicaciones:</a:t>
            </a:r>
          </a:p>
          <a:p>
            <a:r>
              <a:rPr lang="es-ES_tradnl"/>
              <a:t>a. Experimentación clínica como medio ne-</a:t>
            </a:r>
          </a:p>
          <a:p>
            <a:r>
              <a:rPr lang="es-ES_tradnl"/>
              <a:t>cesario para luchar contra la enfermedad en </a:t>
            </a:r>
          </a:p>
          <a:p>
            <a:r>
              <a:rPr lang="es-ES_tradnl"/>
              <a:t>condiciones éticamente aceptables</a:t>
            </a:r>
          </a:p>
          <a:p>
            <a:endParaRPr lang="es-ES_tradnl"/>
          </a:p>
          <a:p>
            <a:r>
              <a:rPr lang="es-ES_tradnl"/>
              <a:t>b. Deber del Estado y de la comunidad alen-</a:t>
            </a:r>
          </a:p>
          <a:p>
            <a:r>
              <a:rPr lang="es-ES_tradnl"/>
              <a:t>tar, financiar y regular la investigación cien-</a:t>
            </a:r>
          </a:p>
          <a:p>
            <a:r>
              <a:rPr lang="es-ES_tradnl"/>
              <a:t>tífica para alivio de los enfermos.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22325" y="1997075"/>
            <a:ext cx="836453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Art. 5</a:t>
            </a:r>
          </a:p>
          <a:p>
            <a:r>
              <a:rPr lang="es-ES_tradnl"/>
              <a:t>e) Una investigación que no represente un</a:t>
            </a:r>
          </a:p>
          <a:p>
            <a:r>
              <a:rPr lang="es-ES_tradnl"/>
              <a:t>beneficio directo PODRA EFECTUARSE</a:t>
            </a:r>
          </a:p>
          <a:p>
            <a:r>
              <a:rPr lang="es-ES_tradnl"/>
              <a:t>a título excepcional.... y si la investigación</a:t>
            </a:r>
          </a:p>
          <a:p>
            <a:r>
              <a:rPr lang="es-ES_tradnl"/>
              <a:t>está encaminada a redundar en beneficio</a:t>
            </a:r>
          </a:p>
          <a:p>
            <a:r>
              <a:rPr lang="es-ES_tradnl"/>
              <a:t>de la salud de otras personas se efectúe </a:t>
            </a:r>
          </a:p>
          <a:p>
            <a:r>
              <a:rPr lang="es-ES_tradnl"/>
              <a:t>en las condiciones previstas por la ley.</a:t>
            </a:r>
          </a:p>
          <a:p>
            <a:endParaRPr lang="es-ES_tradnl"/>
          </a:p>
          <a:p>
            <a:r>
              <a:rPr lang="es-ES_tradnl"/>
              <a:t>Utilitarismo</a:t>
            </a:r>
          </a:p>
          <a:p>
            <a:endParaRPr lang="es-ES_tradnl"/>
          </a:p>
          <a:p>
            <a:endParaRPr lang="es-ES_tradnl"/>
          </a:p>
          <a:p>
            <a:endParaRPr lang="es-ES_tradn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93725" y="1844675"/>
            <a:ext cx="8593138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Art. 6 </a:t>
            </a:r>
          </a:p>
          <a:p>
            <a:r>
              <a:rPr lang="es-ES_tradnl"/>
              <a:t>Nadie podrá ser objeto de discriminaciones</a:t>
            </a:r>
          </a:p>
          <a:p>
            <a:r>
              <a:rPr lang="es-ES_tradnl"/>
              <a:t>por sus características genéticas.</a:t>
            </a:r>
          </a:p>
          <a:p>
            <a:endParaRPr lang="es-ES_tradnl"/>
          </a:p>
          <a:p>
            <a:r>
              <a:rPr lang="es-ES_tradnl"/>
              <a:t>Art.10</a:t>
            </a:r>
          </a:p>
          <a:p>
            <a:r>
              <a:rPr lang="es-ES_tradnl"/>
              <a:t>Ninguna investigación relativa al genoma </a:t>
            </a:r>
          </a:p>
          <a:p>
            <a:r>
              <a:rPr lang="es-ES_tradnl"/>
              <a:t>humano podrá prevalecer sobre los dere-</a:t>
            </a:r>
          </a:p>
          <a:p>
            <a:r>
              <a:rPr lang="es-ES_tradnl"/>
              <a:t>chos humanos y la dignidad humana.</a:t>
            </a:r>
          </a:p>
          <a:p>
            <a:r>
              <a:rPr lang="es-ES_tradnl"/>
              <a:t>¿desde cuando?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46125" y="1692275"/>
            <a:ext cx="7580313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Art. 11</a:t>
            </a:r>
          </a:p>
          <a:p>
            <a:r>
              <a:rPr lang="es-ES_tradnl"/>
              <a:t>NO deben permitirse las prácticas que</a:t>
            </a:r>
          </a:p>
          <a:p>
            <a:r>
              <a:rPr lang="es-ES_tradnl"/>
              <a:t>sean contrarias a la dignidad humana,</a:t>
            </a:r>
          </a:p>
          <a:p>
            <a:r>
              <a:rPr lang="es-ES_tradnl"/>
              <a:t>como la CLONACIÓN con fines de re-</a:t>
            </a:r>
          </a:p>
          <a:p>
            <a:r>
              <a:rPr lang="es-ES_tradnl"/>
              <a:t>producción de seres humanos.</a:t>
            </a:r>
          </a:p>
          <a:p>
            <a:endParaRPr lang="es-ES_tradnl"/>
          </a:p>
          <a:p>
            <a:r>
              <a:rPr lang="es-ES_tradnl"/>
              <a:t>¿otros fines sí como obtención de ór-</a:t>
            </a:r>
          </a:p>
          <a:p>
            <a:r>
              <a:rPr lang="es-ES_tradnl"/>
              <a:t>ganos de transplantes?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17525" y="1768475"/>
            <a:ext cx="839311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 12.</a:t>
            </a:r>
          </a:p>
          <a:p>
            <a:endParaRPr lang="es-ES_tradnl"/>
          </a:p>
          <a:p>
            <a:r>
              <a:rPr lang="es-ES_tradnl"/>
              <a:t>a) Toda persona debe tener acceso a los</a:t>
            </a:r>
          </a:p>
          <a:p>
            <a:r>
              <a:rPr lang="es-ES_tradnl"/>
              <a:t>progresos en materia de genoma humano,</a:t>
            </a:r>
          </a:p>
          <a:p>
            <a:r>
              <a:rPr lang="es-ES_tradnl"/>
              <a:t>respetándose su dignidad y derechos.</a:t>
            </a:r>
          </a:p>
          <a:p>
            <a:endParaRPr lang="es-ES_tradnl"/>
          </a:p>
          <a:p>
            <a:r>
              <a:rPr lang="es-ES_tradnl"/>
              <a:t>b) Las aplicaciones de la investigación so-</a:t>
            </a:r>
          </a:p>
          <a:p>
            <a:r>
              <a:rPr lang="es-ES_tradnl"/>
              <a:t>bre genoma humano deben orientarse a</a:t>
            </a:r>
          </a:p>
          <a:p>
            <a:r>
              <a:rPr lang="es-ES_tradnl"/>
              <a:t>aliviar el sufrimiento y mejorar la salud del</a:t>
            </a:r>
          </a:p>
          <a:p>
            <a:r>
              <a:rPr lang="es-ES_tradnl"/>
              <a:t>individuo y de toda la humanidad.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822325" y="1844675"/>
            <a:ext cx="807085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Art 24.</a:t>
            </a:r>
          </a:p>
          <a:p>
            <a:endParaRPr lang="es-ES_tradnl"/>
          </a:p>
          <a:p>
            <a:r>
              <a:rPr lang="es-ES_tradnl"/>
              <a:t>...proseguir el examen de las cuestiones</a:t>
            </a:r>
          </a:p>
          <a:p>
            <a:r>
              <a:rPr lang="es-ES_tradnl"/>
              <a:t>planteadas por la aplicación y evolución </a:t>
            </a:r>
          </a:p>
          <a:p>
            <a:r>
              <a:rPr lang="es-ES_tradnl"/>
              <a:t>de las tecnologías en cuestión... como</a:t>
            </a:r>
          </a:p>
          <a:p>
            <a:r>
              <a:rPr lang="es-ES_tradnl"/>
              <a:t>las intervenciones en línea germinal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46125" y="1844675"/>
            <a:ext cx="8278813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Indicaciones (2):</a:t>
            </a:r>
          </a:p>
          <a:p>
            <a:endParaRPr lang="es-ES_tradnl"/>
          </a:p>
          <a:p>
            <a:r>
              <a:rPr lang="es-ES_tradnl"/>
              <a:t>c. Fase preclínica con mucho cuidado pa-</a:t>
            </a:r>
          </a:p>
          <a:p>
            <a:r>
              <a:rPr lang="es-ES_tradnl"/>
              <a:t>ra disminuir el riesgo en la fase de experi-</a:t>
            </a:r>
          </a:p>
          <a:p>
            <a:r>
              <a:rPr lang="es-ES_tradnl"/>
              <a:t>mentación en el hombre</a:t>
            </a:r>
          </a:p>
          <a:p>
            <a:endParaRPr lang="es-ES_tradnl"/>
          </a:p>
          <a:p>
            <a:r>
              <a:rPr lang="es-ES_tradnl"/>
              <a:t>d. Experimentación por personas compe-</a:t>
            </a:r>
          </a:p>
          <a:p>
            <a:r>
              <a:rPr lang="es-ES_tradnl"/>
              <a:t>tentes y controladas por personal cons-</a:t>
            </a:r>
          </a:p>
          <a:p>
            <a:r>
              <a:rPr lang="es-ES_tradnl"/>
              <a:t>ciente y competente.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46125" y="2073275"/>
            <a:ext cx="8050213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Indicaciones:</a:t>
            </a:r>
          </a:p>
          <a:p>
            <a:endParaRPr lang="es-ES_tradnl"/>
          </a:p>
          <a:p>
            <a:r>
              <a:rPr lang="es-ES_tradnl"/>
              <a:t>e. Coeficiente de riesgo proporcionado a</a:t>
            </a:r>
          </a:p>
          <a:p>
            <a:r>
              <a:rPr lang="es-ES_tradnl"/>
              <a:t>la finalidad y garantizar la integridad del</a:t>
            </a:r>
          </a:p>
          <a:p>
            <a:r>
              <a:rPr lang="es-ES_tradnl"/>
              <a:t>sujeto.</a:t>
            </a:r>
          </a:p>
          <a:p>
            <a:endParaRPr lang="es-ES_tradnl"/>
          </a:p>
          <a:p>
            <a:r>
              <a:rPr lang="es-ES_tradnl"/>
              <a:t>F. consentimiento informado absoluta-</a:t>
            </a:r>
          </a:p>
          <a:p>
            <a:r>
              <a:rPr lang="es-ES_tradnl"/>
              <a:t>mente necesario.(no niños, presos,con-</a:t>
            </a:r>
          </a:p>
          <a:p>
            <a:r>
              <a:rPr lang="es-ES_tradnl"/>
              <a:t>denados a muerte ni embarazadas)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95400" y="381000"/>
            <a:ext cx="70866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/>
              <a:t>Experimentación en embriones sobrantes:</a:t>
            </a:r>
          </a:p>
          <a:p>
            <a:r>
              <a:rPr lang="es-ES_tradnl"/>
              <a:t>Ya sea experimentación DNA recombinante, sustitución de</a:t>
            </a:r>
          </a:p>
          <a:p>
            <a:r>
              <a:rPr lang="es-ES_tradnl"/>
              <a:t>cromosomas, farmacológica o desarrollo embrionario el juicio ético es negativo porque:</a:t>
            </a:r>
          </a:p>
          <a:p>
            <a:r>
              <a:rPr lang="es-ES_tradnl"/>
              <a:t>- se prevee la destrucción del embrión</a:t>
            </a:r>
          </a:p>
          <a:p>
            <a:r>
              <a:rPr lang="es-ES_tradnl"/>
              <a:t>- el embrión posee una dignidad humana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65125" y="1844675"/>
            <a:ext cx="891222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- los términos cigoto, preembrión,embrión y </a:t>
            </a:r>
          </a:p>
          <a:p>
            <a:r>
              <a:rPr lang="es-ES_tradnl"/>
              <a:t>feto indican sólo estadios sucesivos del de-</a:t>
            </a:r>
          </a:p>
          <a:p>
            <a:r>
              <a:rPr lang="es-ES_tradnl"/>
              <a:t>sarrollo de un ser humano.</a:t>
            </a:r>
          </a:p>
          <a:p>
            <a:endParaRPr lang="es-ES_tradnl"/>
          </a:p>
          <a:p>
            <a:r>
              <a:rPr lang="es-ES_tradnl"/>
              <a:t>-tener presente la entidad del riesgo para los</a:t>
            </a:r>
          </a:p>
          <a:p>
            <a:r>
              <a:rPr lang="es-ES_tradnl"/>
              <a:t>embriones vivos al provocar la muerte o com</a:t>
            </a:r>
          </a:p>
          <a:p>
            <a:r>
              <a:rPr lang="es-ES_tradnl"/>
              <a:t>prometer la integridad sustancial.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46125" y="2301875"/>
            <a:ext cx="877252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Son lícitas las intervenciones sobre el </a:t>
            </a:r>
          </a:p>
          <a:p>
            <a:r>
              <a:rPr lang="es-ES_tradnl"/>
              <a:t>embrión humano siempre que:</a:t>
            </a:r>
          </a:p>
          <a:p>
            <a:r>
              <a:rPr lang="es-ES_tradnl"/>
              <a:t>- respeten la vida y la integridad del embrión</a:t>
            </a:r>
          </a:p>
          <a:p>
            <a:r>
              <a:rPr lang="es-ES_tradnl"/>
              <a:t>- no lo expongan a riesgos desproporcio-</a:t>
            </a:r>
          </a:p>
          <a:p>
            <a:r>
              <a:rPr lang="es-ES_tradnl"/>
              <a:t>nados</a:t>
            </a:r>
          </a:p>
          <a:p>
            <a:r>
              <a:rPr lang="es-ES_tradnl"/>
              <a:t>- tenga como fin su curación</a:t>
            </a:r>
          </a:p>
          <a:p>
            <a:r>
              <a:rPr lang="es-ES_tradnl"/>
              <a:t>- mejore sus condiciones de salud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17525" y="1844675"/>
            <a:ext cx="87280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En el supuesto de que la experimentación</a:t>
            </a:r>
          </a:p>
          <a:p>
            <a:r>
              <a:rPr lang="es-ES_tradnl"/>
              <a:t>sea terapéutica:</a:t>
            </a:r>
          </a:p>
          <a:p>
            <a:r>
              <a:rPr lang="es-ES_tradnl"/>
              <a:t>- las terapias experimentales sean utilizadas</a:t>
            </a:r>
          </a:p>
          <a:p>
            <a:r>
              <a:rPr lang="es-ES_tradnl"/>
              <a:t>en beneficio del embrión</a:t>
            </a:r>
          </a:p>
          <a:p>
            <a:r>
              <a:rPr lang="es-ES_tradnl"/>
              <a:t>- como un intento extremo de salvar su vida</a:t>
            </a:r>
          </a:p>
          <a:p>
            <a:r>
              <a:rPr lang="es-ES_tradnl"/>
              <a:t>- a falta de otras terapias eficaces.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93725" y="2225675"/>
            <a:ext cx="8863013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Como el embrión y el feto tienen la dignidad</a:t>
            </a:r>
          </a:p>
          <a:p>
            <a:r>
              <a:rPr lang="es-ES_tradnl"/>
              <a:t>de persona humana y no pueden dar su </a:t>
            </a:r>
          </a:p>
          <a:p>
            <a:r>
              <a:rPr lang="es-ES_tradnl"/>
              <a:t>consentimiento, sólo se pueden hacer in-</a:t>
            </a:r>
          </a:p>
          <a:p>
            <a:r>
              <a:rPr lang="es-ES_tradnl"/>
              <a:t>tervenciones terapéuticas</a:t>
            </a:r>
          </a:p>
          <a:p>
            <a:r>
              <a:rPr lang="es-ES_tradnl"/>
              <a:t>NO son éticas las experimentaciones hechas</a:t>
            </a:r>
          </a:p>
          <a:p>
            <a:r>
              <a:rPr lang="es-ES_tradnl"/>
              <a:t>solamente con una finalidad de investiga-</a:t>
            </a:r>
          </a:p>
          <a:p>
            <a:r>
              <a:rPr lang="es-ES_tradnl"/>
              <a:t>ción científica. (Declaración de Helsinski)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69925" y="5578475"/>
            <a:ext cx="78263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Ni siquiera si avanzaría la investigación</a:t>
            </a:r>
          </a:p>
          <a:p>
            <a:r>
              <a:rPr lang="es-ES_tradnl"/>
              <a:t>para curar a  otras personas.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1020</Words>
  <Application>Microsoft Office PowerPoint</Application>
  <PresentationFormat>Presentación en pantalla (4:3)</PresentationFormat>
  <Paragraphs>191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Wingdings 2</vt:lpstr>
      <vt:lpstr>Tema de Office</vt:lpstr>
      <vt:lpstr>INGENIERÍA GENÉTICA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Company>CAP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INGENIERÍA GENÉTICA</dc:title>
  <dc:creator>Servicios Externos</dc:creator>
  <cp:lastModifiedBy>rgeyne</cp:lastModifiedBy>
  <cp:revision>7</cp:revision>
  <dcterms:created xsi:type="dcterms:W3CDTF">1999-06-23T17:23:14Z</dcterms:created>
  <dcterms:modified xsi:type="dcterms:W3CDTF">2010-05-24T15:41:08Z</dcterms:modified>
</cp:coreProperties>
</file>