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6" r:id="rId3"/>
    <p:sldId id="265" r:id="rId4"/>
    <p:sldId id="266" r:id="rId5"/>
    <p:sldId id="268" r:id="rId6"/>
    <p:sldId id="270" r:id="rId7"/>
    <p:sldId id="267" r:id="rId8"/>
    <p:sldId id="260" r:id="rId9"/>
    <p:sldId id="271" r:id="rId10"/>
    <p:sldId id="259" r:id="rId11"/>
    <p:sldId id="272" r:id="rId12"/>
    <p:sldId id="258" r:id="rId13"/>
    <p:sldId id="273" r:id="rId14"/>
    <p:sldId id="274" r:id="rId15"/>
    <p:sldId id="275" r:id="rId16"/>
  </p:sldIdLst>
  <p:sldSz cx="9144000" cy="6858000" type="screen4x3"/>
  <p:notesSz cx="6858000" cy="91900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umimoji="1" sz="40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99"/>
    <a:srgbClr val="336699"/>
    <a:srgbClr val="008080"/>
    <a:srgbClr val="009999"/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41" d="100"/>
          <a:sy n="41" d="100"/>
        </p:scale>
        <p:origin x="-1476" y="-72"/>
      </p:cViewPr>
      <p:guideLst>
        <p:guide orient="horz" pos="2894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r>
              <a:rPr lang="es-ES_tradnl"/>
              <a:t>PLANIFICACION FAMILIAR NATURALDRA. PILAR CALVA</a:t>
            </a:r>
          </a:p>
        </p:txBody>
      </p:sp>
      <p:sp>
        <p:nvSpPr>
          <p:cNvPr id="15363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fld id="{35F23360-C0D0-481E-B00B-0699F105D681}" type="datetime1">
              <a:rPr lang="es-ES_tradnl"/>
              <a:pPr/>
              <a:t>24/05/2010</a:t>
            </a:fld>
            <a:endParaRPr lang="es-ES_tradnl"/>
          </a:p>
        </p:txBody>
      </p:sp>
      <p:sp>
        <p:nvSpPr>
          <p:cNvPr id="15364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r>
              <a:rPr lang="es-ES_tradnl"/>
              <a:t>PLANIFICACION FAMILIAR NATURAL</a:t>
            </a:r>
          </a:p>
        </p:txBody>
      </p:sp>
      <p:sp>
        <p:nvSpPr>
          <p:cNvPr id="15365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fld id="{548145B8-AEC3-4316-A1D7-1B1BFF1D8A42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r>
              <a:rPr lang="es-ES_tradnl"/>
              <a:t>PLANIFICACION FAMILIAR NATURAL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fld id="{2DB1065E-A160-48E3-97AF-A8FA7AE23893}" type="datetime1">
              <a:rPr lang="es-ES_tradnl"/>
              <a:pPr/>
              <a:t>24/05/2010</a:t>
            </a:fld>
            <a:endParaRPr lang="es-ES_tradnl"/>
          </a:p>
        </p:txBody>
      </p:sp>
      <p:sp>
        <p:nvSpPr>
          <p:cNvPr id="19460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31888" y="688975"/>
            <a:ext cx="4595812" cy="3446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65625"/>
            <a:ext cx="50292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</a:defRPr>
            </a:lvl1pPr>
          </a:lstStyle>
          <a:p>
            <a:endParaRPr lang="es-ES_tradnl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731250"/>
            <a:ext cx="2971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</a:defRPr>
            </a:lvl1pPr>
          </a:lstStyle>
          <a:p>
            <a:fld id="{50F91E90-6C1A-4C59-9069-F83E5D1C6AB9}" type="slidenum">
              <a:rPr lang="es-ES_tradnl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s-ES_tradnl"/>
              <a:t>PLANIFICACION FAMILIAR NATURAL</a:t>
            </a:r>
          </a:p>
        </p:txBody>
      </p:sp>
      <p:sp>
        <p:nvSpPr>
          <p:cNvPr id="204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_trad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685800" y="3429000"/>
            <a:ext cx="7772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algn="ctr"/>
            <a:r>
              <a:rPr lang="es-ES" sz="54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PLANIFICACION FAMILIAR NATURAL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762000" y="5410200"/>
            <a:ext cx="7848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s-E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DRA. PILAR CALVA</a:t>
            </a:r>
          </a:p>
          <a:p>
            <a:pPr algn="ctr">
              <a:spcBef>
                <a:spcPct val="20000"/>
              </a:spcBef>
              <a:buClr>
                <a:schemeClr val="bg2"/>
              </a:buClr>
              <a:buFont typeface="Monotype Sorts" pitchFamily="2" charset="2"/>
              <a:buNone/>
            </a:pPr>
            <a:r>
              <a:rPr lang="es-ES" sz="3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DR. ODILON VAZQUEZ</a:t>
            </a:r>
          </a:p>
        </p:txBody>
      </p:sp>
      <p:graphicFrame>
        <p:nvGraphicFramePr>
          <p:cNvPr id="18442" name="Object 10"/>
          <p:cNvGraphicFramePr>
            <a:graphicFrameLocks noChangeAspect="1"/>
          </p:cNvGraphicFramePr>
          <p:nvPr/>
        </p:nvGraphicFramePr>
        <p:xfrm>
          <a:off x="3810000" y="762000"/>
          <a:ext cx="1246188" cy="2667000"/>
        </p:xfrm>
        <a:graphic>
          <a:graphicData uri="http://schemas.openxmlformats.org/presentationml/2006/ole">
            <p:oleObj spid="_x0000_s18442" name="Imagen" r:id="rId3" imgW="830160" imgH="1778040" progId="MS_ClipArt_Gallery.2">
              <p:embed/>
            </p:oleObj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0" grpId="0" autoUpdateAnimBg="0"/>
      <p:bldP spid="18441" grpId="0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5" name="Freeform 7"/>
          <p:cNvSpPr>
            <a:spLocks/>
          </p:cNvSpPr>
          <p:nvPr/>
        </p:nvSpPr>
        <p:spPr bwMode="gray">
          <a:xfrm>
            <a:off x="304800" y="1114425"/>
            <a:ext cx="7162800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rgbClr val="003399">
              <a:alpha val="50000"/>
            </a:srgb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s-ES"/>
          </a:p>
        </p:txBody>
      </p:sp>
      <p:graphicFrame>
        <p:nvGraphicFramePr>
          <p:cNvPr id="17416" name="Object 8"/>
          <p:cNvGraphicFramePr>
            <a:graphicFrameLocks noChangeAspect="1"/>
          </p:cNvGraphicFramePr>
          <p:nvPr/>
        </p:nvGraphicFramePr>
        <p:xfrm>
          <a:off x="7715250" y="304800"/>
          <a:ext cx="819150" cy="1752600"/>
        </p:xfrm>
        <a:graphic>
          <a:graphicData uri="http://schemas.openxmlformats.org/presentationml/2006/ole">
            <p:oleObj spid="_x0000_s17416" name="Imagen" r:id="rId15" imgW="830160" imgH="1778040" progId="MS_ClipArt_Gallery.2">
              <p:embed/>
            </p:oleObj>
          </a:graphicData>
        </a:graphic>
      </p:graphicFrame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495300" y="609600"/>
            <a:ext cx="68199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2900" b="1" i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PLANIFICACION FAMILIAR NATURAL</a:t>
            </a:r>
            <a:endParaRPr lang="es-ES_tradnl" sz="2900" b="1" i="1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>
    <p:wip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533400" y="2438400"/>
            <a:ext cx="8153400" cy="38862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r>
              <a:rPr lang="es-ES" sz="2800" b="1">
                <a:latin typeface="Arial" pitchFamily="34" charset="0"/>
              </a:rPr>
              <a:t>Exige la comunicación de la pareja</a:t>
            </a:r>
          </a:p>
          <a:p>
            <a:pPr>
              <a:spcBef>
                <a:spcPct val="50000"/>
              </a:spcBef>
            </a:pPr>
            <a:r>
              <a:rPr lang="es-ES" sz="2800" b="1">
                <a:latin typeface="Arial" pitchFamily="34" charset="0"/>
              </a:rPr>
              <a:t>La responsabilidad es compartida</a:t>
            </a:r>
          </a:p>
          <a:p>
            <a:pPr>
              <a:spcBef>
                <a:spcPct val="50000"/>
              </a:spcBef>
            </a:pPr>
            <a:r>
              <a:rPr lang="es-ES" sz="2800" b="1">
                <a:latin typeface="Arial" pitchFamily="34" charset="0"/>
              </a:rPr>
              <a:t>Requiere un esfuerzo (crece el amor)</a:t>
            </a:r>
          </a:p>
          <a:p>
            <a:pPr>
              <a:spcBef>
                <a:spcPct val="50000"/>
              </a:spcBef>
            </a:pPr>
            <a:r>
              <a:rPr lang="es-ES" sz="2800" b="1">
                <a:latin typeface="Arial" pitchFamily="34" charset="0"/>
              </a:rPr>
              <a:t>Potencia la inteligencia y voluntad que te hacen verdaderamente libre.</a:t>
            </a:r>
          </a:p>
          <a:p>
            <a:pPr>
              <a:spcBef>
                <a:spcPct val="50000"/>
              </a:spcBef>
            </a:pPr>
            <a:r>
              <a:rPr lang="es-ES" sz="2800" b="1">
                <a:latin typeface="Arial" pitchFamily="34" charset="0"/>
              </a:rPr>
              <a:t>Respeta la naturaleza de las personas.</a:t>
            </a:r>
          </a:p>
          <a:p>
            <a:pPr>
              <a:spcBef>
                <a:spcPct val="50000"/>
              </a:spcBef>
            </a:pPr>
            <a:r>
              <a:rPr lang="es-ES" sz="2800" b="1">
                <a:latin typeface="Arial" pitchFamily="34" charset="0"/>
              </a:rPr>
              <a:t>Respeta la ley moral.</a:t>
            </a:r>
            <a:endParaRPr lang="es-ES" b="1">
              <a:latin typeface="Arial" pitchFamily="34" charset="0"/>
            </a:endParaRPr>
          </a:p>
          <a:p>
            <a:pPr>
              <a:spcBef>
                <a:spcPct val="50000"/>
              </a:spcBef>
            </a:pPr>
            <a:endParaRPr lang="es-ES" b="1">
              <a:latin typeface="Arial" pitchFamily="34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596900" y="1660525"/>
            <a:ext cx="30607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b="1"/>
              <a:t>VENTAJAS:</a:t>
            </a:r>
          </a:p>
        </p:txBody>
      </p:sp>
    </p:spTree>
  </p:cSld>
  <p:clrMapOvr>
    <a:masterClrMapping/>
  </p:clrMapOvr>
  <p:transition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981075" y="1752600"/>
            <a:ext cx="5343525" cy="41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sz="4800" b="1"/>
              <a:t>Análisis de fallas:</a:t>
            </a:r>
            <a:endParaRPr kumimoji="0" lang="es-ES_tradnl" sz="4400" b="1"/>
          </a:p>
          <a:p>
            <a:r>
              <a:rPr kumimoji="0" lang="es-ES_tradnl" sz="4400" b="1"/>
              <a:t>- del método</a:t>
            </a:r>
          </a:p>
          <a:p>
            <a:pPr>
              <a:spcBef>
                <a:spcPct val="50000"/>
              </a:spcBef>
            </a:pPr>
            <a:r>
              <a:rPr kumimoji="0" lang="es-ES_tradnl" sz="4400" b="1"/>
              <a:t>- al usarlo:</a:t>
            </a:r>
          </a:p>
          <a:p>
            <a:pPr lvl="1"/>
            <a:r>
              <a:rPr kumimoji="0" lang="es-ES_tradnl" sz="3600" b="1" i="1"/>
              <a:t>enseñanza</a:t>
            </a:r>
          </a:p>
          <a:p>
            <a:pPr lvl="1"/>
            <a:r>
              <a:rPr kumimoji="0" lang="es-ES_tradnl" sz="3600" b="1" i="1"/>
              <a:t>aprendizaje</a:t>
            </a:r>
          </a:p>
          <a:p>
            <a:pPr lvl="1"/>
            <a:r>
              <a:rPr kumimoji="0" lang="es-ES_tradnl" sz="3600" b="1" i="1"/>
              <a:t>decisión</a:t>
            </a:r>
            <a:endParaRPr kumimoji="0" lang="es-ES_tradnl" b="1" i="1"/>
          </a:p>
        </p:txBody>
      </p:sp>
    </p:spTree>
  </p:cSld>
  <p:clrMapOvr>
    <a:masterClrMapping/>
  </p:clrMapOvr>
  <p:transition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533400" y="19050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>
              <a:buFont typeface="Monotype Sorts" pitchFamily="2" charset="2"/>
              <a:buNone/>
            </a:pPr>
            <a:r>
              <a:rPr lang="es-ES" sz="4000" b="1" i="1">
                <a:latin typeface="Arial" pitchFamily="34" charset="0"/>
              </a:rPr>
              <a:t>Eficacia del Método Billings:</a:t>
            </a:r>
          </a:p>
          <a:p>
            <a:pPr>
              <a:spcBef>
                <a:spcPct val="60000"/>
              </a:spcBef>
            </a:pPr>
            <a:r>
              <a:rPr lang="es-ES" sz="3600" b="1">
                <a:latin typeface="Arial" pitchFamily="34" charset="0"/>
              </a:rPr>
              <a:t>India estudio con 19,843 mujeres una falla de casi cero.</a:t>
            </a:r>
          </a:p>
          <a:p>
            <a:pPr>
              <a:spcBef>
                <a:spcPct val="50000"/>
              </a:spcBef>
            </a:pPr>
            <a:r>
              <a:rPr lang="es-ES" sz="3600" b="1">
                <a:latin typeface="Arial" pitchFamily="34" charset="0"/>
              </a:rPr>
              <a:t>OMS 93% de las mujeres que lo aprenden reconocen fase fértil.</a:t>
            </a:r>
          </a:p>
          <a:p>
            <a:pPr lvl="1">
              <a:buFont typeface="Monotype Sorts" pitchFamily="2" charset="2"/>
              <a:buNone/>
            </a:pPr>
            <a:r>
              <a:rPr lang="es-ES" sz="3000" i="1">
                <a:latin typeface="Arial" pitchFamily="34" charset="0"/>
              </a:rPr>
              <a:t>BMJ 1993. Sep 18, 307(6906)723-6</a:t>
            </a:r>
          </a:p>
        </p:txBody>
      </p:sp>
    </p:spTree>
  </p:cSld>
  <p:clrMapOvr>
    <a:masterClrMapping/>
  </p:clrMapOvr>
  <p:transition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_tradnl" b="1"/>
              <a:t>EFICACIA DE ANTICONCEPTIVOS</a:t>
            </a:r>
          </a:p>
          <a:p>
            <a:r>
              <a:rPr lang="es-ES_tradnl" b="1"/>
              <a:t>                               alta            baja</a:t>
            </a:r>
          </a:p>
          <a:p>
            <a:r>
              <a:rPr lang="es-ES_tradnl" b="1"/>
              <a:t>Barrera   		95%		78%</a:t>
            </a:r>
          </a:p>
          <a:p>
            <a:r>
              <a:rPr lang="es-ES_tradnl" b="1"/>
              <a:t>Hormonales	    98-99%		85%</a:t>
            </a:r>
          </a:p>
          <a:p>
            <a:r>
              <a:rPr lang="es-ES_tradnl" b="1"/>
              <a:t>DIU		      98.5%		80%</a:t>
            </a:r>
          </a:p>
          <a:p>
            <a:r>
              <a:rPr lang="es-ES_tradnl" b="1"/>
              <a:t>Permanentes	      100%		90%</a:t>
            </a:r>
          </a:p>
          <a:p>
            <a:pPr lvl="4"/>
            <a:r>
              <a:rPr lang="es-ES_tradnl" b="1">
                <a:effectLst>
                  <a:outerShdw blurRad="38100" dist="38100" dir="2700000" algn="tl">
                    <a:srgbClr val="000000"/>
                  </a:outerShdw>
                </a:effectLst>
              </a:rPr>
              <a:t>                  </a:t>
            </a:r>
          </a:p>
        </p:txBody>
      </p:sp>
    </p:spTree>
  </p:cSld>
  <p:clrMapOvr>
    <a:masterClrMapping/>
  </p:clrMapOvr>
  <p:transition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_tradnl"/>
          </a:p>
        </p:txBody>
      </p:sp>
      <p:sp>
        <p:nvSpPr>
          <p:cNvPr id="3584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_tradnl" b="1"/>
              <a:t>EFICACIA METODO BILLINGS.</a:t>
            </a:r>
          </a:p>
          <a:p>
            <a:r>
              <a:rPr lang="es-ES_tradnl" b="1"/>
              <a:t>OMS		98.6%</a:t>
            </a:r>
          </a:p>
          <a:p>
            <a:r>
              <a:rPr lang="es-ES_tradnl" b="1"/>
              <a:t>EUA		98.%</a:t>
            </a:r>
          </a:p>
          <a:p>
            <a:r>
              <a:rPr lang="es-ES_tradnl" b="1"/>
              <a:t>CALCUTA	97%</a:t>
            </a:r>
          </a:p>
          <a:p>
            <a:r>
              <a:rPr lang="es-ES_tradnl" b="1"/>
              <a:t>ITALIA		96.4%</a:t>
            </a:r>
          </a:p>
          <a:p>
            <a:r>
              <a:rPr lang="es-ES_tradnl" b="1"/>
              <a:t>MEXICO	97.4%</a:t>
            </a:r>
          </a:p>
        </p:txBody>
      </p:sp>
    </p:spTree>
  </p:cSld>
  <p:clrMapOvr>
    <a:masterClrMapping/>
  </p:clrMapOvr>
  <p:transition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07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981200"/>
            <a:ext cx="77724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s-ES_tradnl" sz="3600" b="1"/>
              <a:t>PATERNIDAD</a:t>
            </a:r>
            <a:r>
              <a:rPr lang="es-ES_tradnl" b="1"/>
              <a:t> </a:t>
            </a:r>
            <a:r>
              <a:rPr lang="es-ES_tradnl" sz="3600" b="1"/>
              <a:t>RESPONSABLE:</a:t>
            </a:r>
            <a:br>
              <a:rPr lang="es-ES_tradnl" sz="3600" b="1"/>
            </a:br>
            <a:r>
              <a:rPr lang="es-ES_tradnl" sz="3600"/>
              <a:t/>
            </a:r>
            <a:br>
              <a:rPr lang="es-ES_tradnl" sz="3600"/>
            </a:br>
            <a:r>
              <a:rPr lang="es-ES_tradnl" sz="3600" b="1"/>
              <a:t>Privilegio</a:t>
            </a:r>
            <a:br>
              <a:rPr lang="es-ES_tradnl" sz="3600" b="1"/>
            </a:br>
            <a:r>
              <a:rPr lang="es-ES_tradnl" sz="3600" b="1"/>
              <a:t>Obligación</a:t>
            </a:r>
            <a:br>
              <a:rPr lang="es-ES_tradnl" sz="3600" b="1"/>
            </a:br>
            <a:r>
              <a:rPr lang="es-ES_tradnl" sz="3600" b="1"/>
              <a:t>Pareja casada</a:t>
            </a:r>
            <a:br>
              <a:rPr lang="es-ES_tradnl" sz="3600" b="1"/>
            </a:br>
            <a:r>
              <a:rPr lang="es-ES_tradnl" sz="3600" b="1"/>
              <a:t>Decidir con amor</a:t>
            </a:r>
            <a:br>
              <a:rPr lang="es-ES_tradnl" sz="3600" b="1"/>
            </a:br>
            <a:r>
              <a:rPr lang="es-ES_tradnl" sz="3600" b="1"/>
              <a:t>Número y espaciamiento de los hijos</a:t>
            </a:r>
            <a:br>
              <a:rPr lang="es-ES_tradnl" sz="3600" b="1"/>
            </a:br>
            <a:r>
              <a:rPr lang="es-ES_tradnl" sz="3600" b="1"/>
              <a:t>Medio Moral</a:t>
            </a:r>
            <a:endParaRPr lang="es-ES_tradnl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69925" y="1697038"/>
            <a:ext cx="406876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sz="4400" b="1"/>
              <a:t>Se necesita:</a:t>
            </a:r>
          </a:p>
          <a:p>
            <a:r>
              <a:rPr kumimoji="0" lang="es-ES_tradnl" sz="4400" b="1"/>
              <a:t>   - Inteligencia</a:t>
            </a:r>
          </a:p>
          <a:p>
            <a:endParaRPr kumimoji="0" lang="es-ES_tradnl" sz="4400" b="1"/>
          </a:p>
          <a:p>
            <a:r>
              <a:rPr kumimoji="0" lang="es-ES_tradnl" sz="4400" b="1"/>
              <a:t>   - Voluntad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744538" y="5029200"/>
            <a:ext cx="68754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b="1"/>
              <a:t>Resultado:  libertad y amor.</a:t>
            </a:r>
          </a:p>
        </p:txBody>
      </p:sp>
    </p:spTree>
  </p:cSld>
  <p:clrMapOvr>
    <a:masterClrMapping/>
  </p:clrMapOvr>
  <p:transition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609600" y="2117725"/>
            <a:ext cx="85344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b="1"/>
              <a:t>Inteligencia para:</a:t>
            </a:r>
          </a:p>
          <a:p>
            <a:endParaRPr kumimoji="0" lang="es-ES_tradnl" b="1"/>
          </a:p>
          <a:p>
            <a:r>
              <a:rPr kumimoji="0" lang="es-ES_tradnl" b="1"/>
              <a:t>-Conocimientos sobre fecundidad </a:t>
            </a:r>
          </a:p>
          <a:p>
            <a:r>
              <a:rPr kumimoji="0" lang="es-ES_tradnl" b="1"/>
              <a:t>humana.</a:t>
            </a:r>
          </a:p>
          <a:p>
            <a:endParaRPr kumimoji="0" lang="es-ES_tradnl" b="1"/>
          </a:p>
          <a:p>
            <a:r>
              <a:rPr kumimoji="0" lang="es-ES_tradnl" b="1"/>
              <a:t>- Impartirlos y aplicarlos</a:t>
            </a:r>
          </a:p>
        </p:txBody>
      </p:sp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441325" y="1676400"/>
            <a:ext cx="7483475" cy="436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s-ES_tradnl" sz="3600" b="1"/>
              <a:t>Aplicar los conocimientos sobre fertilidad humana:</a:t>
            </a:r>
          </a:p>
          <a:p>
            <a:endParaRPr kumimoji="0" lang="es-ES_tradnl" sz="1400" b="1"/>
          </a:p>
          <a:p>
            <a:r>
              <a:rPr kumimoji="0" lang="es-ES_tradnl" sz="3600" b="1"/>
              <a:t>Espermatozoide sobrevive desde minutos hasta 6 días</a:t>
            </a:r>
          </a:p>
          <a:p>
            <a:endParaRPr kumimoji="0" lang="es-ES_tradnl" sz="1400" b="1"/>
          </a:p>
          <a:p>
            <a:r>
              <a:rPr kumimoji="0" lang="es-ES_tradnl" sz="3600" b="1"/>
              <a:t>Óvulo fecundable 6 a 12 horas; sobrevive 24 horas</a:t>
            </a:r>
          </a:p>
          <a:p>
            <a:r>
              <a:rPr kumimoji="0" lang="es-ES_tradnl" sz="3600" b="1"/>
              <a:t>La fecundidad es </a:t>
            </a:r>
            <a:r>
              <a:rPr kumimoji="0" lang="es-ES_tradnl" sz="3600" b="1" i="1"/>
              <a:t>de pareja</a:t>
            </a:r>
            <a:r>
              <a:rPr kumimoji="0" lang="es-ES_tradnl" sz="3600" b="1"/>
              <a:t>.</a:t>
            </a:r>
          </a:p>
        </p:txBody>
      </p:sp>
    </p:spTree>
  </p:cSld>
  <p:clrMapOvr>
    <a:masterClrMapping/>
  </p:clrMapOvr>
  <p:transition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341688" y="1524000"/>
            <a:ext cx="2444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sz="3600" b="1" i="1"/>
              <a:t>HIPÓFISIS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139950" y="2219325"/>
            <a:ext cx="11985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b="1"/>
              <a:t>FSH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93725" y="2895600"/>
            <a:ext cx="4289425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sz="3200" b="1"/>
              <a:t>Ovario:</a:t>
            </a:r>
          </a:p>
          <a:p>
            <a:r>
              <a:rPr kumimoji="0" lang="es-ES_tradnl" sz="3200" b="1"/>
              <a:t>madurar óvulos</a:t>
            </a:r>
          </a:p>
          <a:p>
            <a:r>
              <a:rPr kumimoji="0" lang="es-ES_tradnl" sz="3200" b="1"/>
              <a:t>estrógenos:</a:t>
            </a:r>
          </a:p>
          <a:p>
            <a:r>
              <a:rPr kumimoji="0" lang="es-ES_tradnl" sz="3200" b="1"/>
              <a:t>     trompa</a:t>
            </a:r>
          </a:p>
          <a:p>
            <a:r>
              <a:rPr kumimoji="0" lang="es-ES_tradnl" sz="3200" b="1"/>
              <a:t>     crecer endometrio</a:t>
            </a:r>
          </a:p>
          <a:p>
            <a:r>
              <a:rPr kumimoji="0" lang="es-ES_tradnl" sz="3200" b="1"/>
              <a:t>     moco cervical</a:t>
            </a:r>
          </a:p>
          <a:p>
            <a:pPr lvl="1"/>
            <a:r>
              <a:rPr kumimoji="0" lang="es-ES_tradnl" sz="3200" b="1"/>
              <a:t> fértil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622925" y="2895600"/>
            <a:ext cx="2911475" cy="301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sz="3200" b="1"/>
              <a:t>Ovario:</a:t>
            </a:r>
          </a:p>
          <a:p>
            <a:r>
              <a:rPr kumimoji="0" lang="es-ES_tradnl" sz="3200" b="1"/>
              <a:t>ovulación</a:t>
            </a:r>
          </a:p>
          <a:p>
            <a:r>
              <a:rPr kumimoji="0" lang="es-ES_tradnl" sz="3200" b="1"/>
              <a:t>progesterona:</a:t>
            </a:r>
          </a:p>
          <a:p>
            <a:r>
              <a:rPr kumimoji="0" lang="es-ES_tradnl" sz="3200" b="1"/>
              <a:t>   trompa</a:t>
            </a:r>
          </a:p>
          <a:p>
            <a:r>
              <a:rPr kumimoji="0" lang="es-ES_tradnl" sz="3200" b="1"/>
              <a:t>   secretor</a:t>
            </a:r>
          </a:p>
          <a:p>
            <a:r>
              <a:rPr kumimoji="0" lang="es-ES_tradnl" sz="3200" b="1"/>
              <a:t>   infértil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6648450" y="2209800"/>
            <a:ext cx="860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0" lang="es-ES_tradnl" b="1"/>
              <a:t>LH</a:t>
            </a:r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81000" y="1828800"/>
            <a:ext cx="8382000" cy="435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s-ES_tradnl" b="1"/>
              <a:t>METODOS NATURALES:</a:t>
            </a:r>
          </a:p>
          <a:p>
            <a:endParaRPr kumimoji="0" lang="es-ES_tradnl" b="1"/>
          </a:p>
          <a:p>
            <a:r>
              <a:rPr kumimoji="0" lang="es-ES_tradnl" b="1"/>
              <a:t>  - Método del ritmo</a:t>
            </a:r>
          </a:p>
          <a:p>
            <a:endParaRPr kumimoji="0" lang="es-ES_tradnl" b="1"/>
          </a:p>
          <a:p>
            <a:r>
              <a:rPr kumimoji="0" lang="es-ES_tradnl" b="1"/>
              <a:t>  - Método de la temperatura</a:t>
            </a:r>
          </a:p>
          <a:p>
            <a:endParaRPr kumimoji="0" lang="es-ES_tradnl" b="1"/>
          </a:p>
          <a:p>
            <a:r>
              <a:rPr kumimoji="0" lang="es-ES_tradnl" b="1"/>
              <a:t>  - Método de ovulación ( Billings)</a:t>
            </a:r>
          </a:p>
        </p:txBody>
      </p:sp>
    </p:spTree>
  </p:cSld>
  <p:clrMapOvr>
    <a:masterClrMapping/>
  </p:clrMapOvr>
  <p:transition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09600" y="1676400"/>
            <a:ext cx="5029200" cy="609600"/>
          </a:xfrm>
          <a:noFill/>
          <a:ln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r>
              <a:rPr lang="es-ES" sz="4800" b="1">
                <a:latin typeface="Arial" pitchFamily="34" charset="0"/>
              </a:rPr>
              <a:t>Ciclo menstrual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533400" y="2727325"/>
            <a:ext cx="83058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s-ES_tradnl" b="1"/>
              <a:t>1) menstruación</a:t>
            </a:r>
          </a:p>
          <a:p>
            <a:r>
              <a:rPr kumimoji="0" lang="es-ES_tradnl" b="1"/>
              <a:t>2) patrón básico infértil</a:t>
            </a:r>
          </a:p>
          <a:p>
            <a:r>
              <a:rPr kumimoji="0" lang="es-ES_tradnl" b="1"/>
              <a:t>3) fase fértil  ( 5 a 7 días)</a:t>
            </a:r>
          </a:p>
          <a:p>
            <a:r>
              <a:rPr kumimoji="0" lang="es-ES_tradnl" b="1"/>
              <a:t>4) fase infértil</a:t>
            </a:r>
          </a:p>
          <a:p>
            <a:endParaRPr kumimoji="0" lang="es-ES_tradnl" b="1"/>
          </a:p>
          <a:p>
            <a:r>
              <a:rPr kumimoji="0" lang="es-ES_tradnl" b="1"/>
              <a:t>6 a 11% ciclos son anovulatorios</a:t>
            </a:r>
          </a:p>
        </p:txBody>
      </p:sp>
    </p:spTree>
  </p:cSld>
  <p:clrMapOvr>
    <a:masterClrMapping/>
  </p:clrMapOvr>
  <p:transition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57200" y="2071688"/>
            <a:ext cx="8077200" cy="3871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0" lang="es-ES_tradnl" sz="3600" b="1" i="1"/>
              <a:t>Moco que depende de estrógenos:</a:t>
            </a:r>
            <a:endParaRPr kumimoji="0" lang="es-ES_tradnl" sz="3200" b="1"/>
          </a:p>
          <a:p>
            <a:r>
              <a:rPr kumimoji="0" lang="es-ES_tradnl" sz="3200" b="1"/>
              <a:t>Tipo S: forma canales, facilita paso </a:t>
            </a:r>
          </a:p>
          <a:p>
            <a:r>
              <a:rPr kumimoji="0" lang="es-ES_tradnl" sz="3200" b="1"/>
              <a:t>de espermatozoides.</a:t>
            </a:r>
          </a:p>
          <a:p>
            <a:r>
              <a:rPr kumimoji="0" lang="es-ES_tradnl" sz="3200" b="1"/>
              <a:t>Tipo L: Penetrabilidad parcial. Selecciona espermatozoides anormales.</a:t>
            </a:r>
          </a:p>
          <a:p>
            <a:endParaRPr kumimoji="0" lang="es-ES_tradnl" sz="1600" b="1"/>
          </a:p>
          <a:p>
            <a:r>
              <a:rPr kumimoji="0" lang="es-ES_tradnl" sz="3600" b="1" i="1"/>
              <a:t>Depende de progesterona: </a:t>
            </a:r>
          </a:p>
          <a:p>
            <a:r>
              <a:rPr kumimoji="0" lang="es-ES_tradnl" sz="3200" b="1"/>
              <a:t>Tipo G: barrera impenetrable.</a:t>
            </a:r>
          </a:p>
        </p:txBody>
      </p:sp>
    </p:spTree>
  </p:cSld>
  <p:clrMapOvr>
    <a:masterClrMapping/>
  </p:clrMapOvr>
  <p:transition>
    <p:wipe/>
  </p:transition>
</p:sld>
</file>

<file path=ppt/theme/theme1.xml><?xml version="1.0" encoding="utf-8"?>
<a:theme xmlns:a="http://schemas.openxmlformats.org/drawingml/2006/main" name="Bonanza.pot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Bonanza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onanza.pot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anza.pot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nanza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C:\Archivos de programa\Microsoft Office\Plantillas\Diseños de presentaciones\BONANZA.POT</Template>
  <TotalTime>623</TotalTime>
  <Words>289</Words>
  <Application>Microsoft Office PowerPoint</Application>
  <PresentationFormat>Presentación en pantalla (4:3)</PresentationFormat>
  <Paragraphs>86</Paragraphs>
  <Slides>15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Times New Roman</vt:lpstr>
      <vt:lpstr>Monotype Sorts</vt:lpstr>
      <vt:lpstr>Arial</vt:lpstr>
      <vt:lpstr>Bonanza.pot</vt:lpstr>
      <vt:lpstr>Galería de imágenes de Microsoft</vt:lpstr>
      <vt:lpstr>Diapositiva 1</vt:lpstr>
      <vt:lpstr>PATERNIDAD RESPONSABLE:  Privilegio Obligación Pareja casada Decidir con amor Número y espaciamiento de los hijos Medio Moral</vt:lpstr>
      <vt:lpstr>Diapositiva 3</vt:lpstr>
      <vt:lpstr>Diapositiva 4</vt:lpstr>
      <vt:lpstr>Diapositiva 5</vt:lpstr>
      <vt:lpstr>Diapositiva 6</vt:lpstr>
      <vt:lpstr>Diapositiva 7</vt:lpstr>
      <vt:lpstr>Ciclo menstrual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Company>CAP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PLANIFICACION FAMILIAR NATURAL</dc:title>
  <dc:creator>Servicios Externos</dc:creator>
  <cp:lastModifiedBy>rgeyne</cp:lastModifiedBy>
  <cp:revision>56</cp:revision>
  <cp:lastPrinted>1998-05-15T18:38:57Z</cp:lastPrinted>
  <dcterms:created xsi:type="dcterms:W3CDTF">1998-02-23T20:04:23Z</dcterms:created>
  <dcterms:modified xsi:type="dcterms:W3CDTF">2010-05-24T15:42:27Z</dcterms:modified>
</cp:coreProperties>
</file>