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ppt/theme/themeOverride13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64" r:id="rId2"/>
    <p:sldId id="267" r:id="rId3"/>
    <p:sldId id="271" r:id="rId4"/>
    <p:sldId id="283" r:id="rId5"/>
    <p:sldId id="287" r:id="rId6"/>
    <p:sldId id="288" r:id="rId7"/>
    <p:sldId id="289" r:id="rId8"/>
    <p:sldId id="291" r:id="rId9"/>
    <p:sldId id="299" r:id="rId10"/>
    <p:sldId id="300" r:id="rId11"/>
    <p:sldId id="292" r:id="rId12"/>
    <p:sldId id="301" r:id="rId13"/>
    <p:sldId id="293" r:id="rId14"/>
    <p:sldId id="294" r:id="rId15"/>
    <p:sldId id="302" r:id="rId16"/>
    <p:sldId id="303" r:id="rId17"/>
    <p:sldId id="304" r:id="rId18"/>
    <p:sldId id="307" r:id="rId19"/>
    <p:sldId id="295" r:id="rId20"/>
    <p:sldId id="308" r:id="rId21"/>
    <p:sldId id="296" r:id="rId22"/>
    <p:sldId id="297" r:id="rId23"/>
    <p:sldId id="298" r:id="rId24"/>
    <p:sldId id="309" r:id="rId25"/>
    <p:sldId id="310" r:id="rId26"/>
    <p:sldId id="311" r:id="rId27"/>
    <p:sldId id="312" r:id="rId28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350060"/>
    <a:srgbClr val="FC0128"/>
    <a:srgbClr val="3365FB"/>
    <a:srgbClr val="618FFD"/>
    <a:srgbClr val="FAFD00"/>
    <a:srgbClr val="AD6900"/>
    <a:srgbClr val="EF9100"/>
    <a:srgbClr val="00363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Click to edit Master notes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</a:p>
        </p:txBody>
      </p:sp>
      <p:sp>
        <p:nvSpPr>
          <p:cNvPr id="2051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9804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1428750"/>
            <a:ext cx="9132888" cy="152400"/>
            <a:chOff x="0" y="900"/>
            <a:chExt cx="5753" cy="96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auto">
            <a:xfrm>
              <a:off x="0" y="900"/>
              <a:ext cx="5753" cy="47"/>
            </a:xfrm>
            <a:prstGeom prst="rect">
              <a:avLst/>
            </a:prstGeom>
            <a:gradFill rotWithShape="0">
              <a:gsLst>
                <a:gs pos="0">
                  <a:srgbClr val="00DFCA">
                    <a:gamma/>
                    <a:shade val="49804"/>
                    <a:invGamma/>
                  </a:srgbClr>
                </a:gs>
                <a:gs pos="50000">
                  <a:srgbClr val="00DFCA"/>
                </a:gs>
                <a:gs pos="100000">
                  <a:srgbClr val="00DFCA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0" y="972"/>
              <a:ext cx="5753" cy="24"/>
            </a:xfrm>
            <a:prstGeom prst="rect">
              <a:avLst/>
            </a:prstGeom>
            <a:gradFill rotWithShape="0">
              <a:gsLst>
                <a:gs pos="0">
                  <a:srgbClr val="D989B8">
                    <a:gamma/>
                    <a:shade val="69804"/>
                    <a:invGamma/>
                  </a:srgbClr>
                </a:gs>
                <a:gs pos="50000">
                  <a:srgbClr val="D989B8"/>
                </a:gs>
                <a:gs pos="100000">
                  <a:srgbClr val="D989B8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12699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2075" y="6488113"/>
            <a:ext cx="1585913" cy="3016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r>
              <a:rPr lang="es-ES_tradnl" sz="1400"/>
              <a:t>SANTA TERESA 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0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/>
              <a:t>PERSONA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_tradnl"/>
              <a:t>               </a:t>
            </a:r>
            <a:r>
              <a:rPr lang="es-ES_tradnl" sz="4000"/>
              <a:t>MATRIMONIO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747713" y="2835275"/>
            <a:ext cx="2135187" cy="515938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2800"/>
              <a:t>BIOLOGICA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186113" y="2606675"/>
            <a:ext cx="2254250" cy="515938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2800"/>
              <a:t>ESPIRITUAL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081713" y="2835275"/>
            <a:ext cx="2628900" cy="515938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2800"/>
              <a:t>PSICOLOGICA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271713" y="3886200"/>
            <a:ext cx="4448175" cy="6381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3600" b="1">
                <a:solidFill>
                  <a:schemeClr val="accent2"/>
                </a:solidFill>
              </a:rPr>
              <a:t>DONACION MUTUA</a:t>
            </a:r>
          </a:p>
        </p:txBody>
      </p:sp>
      <p:sp useBgFill="1">
        <p:nvSpPr>
          <p:cNvPr id="14344" name="Rectangle 8"/>
          <p:cNvSpPr>
            <a:spLocks noChangeArrowheads="1"/>
          </p:cNvSpPr>
          <p:nvPr/>
        </p:nvSpPr>
        <p:spPr bwMode="auto">
          <a:xfrm>
            <a:off x="609600" y="2057400"/>
            <a:ext cx="457200" cy="457200"/>
          </a:xfrm>
          <a:prstGeom prst="rect">
            <a:avLst/>
          </a:prstGeom>
          <a:ln w="12699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66713" y="5029200"/>
            <a:ext cx="3508375" cy="6381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3600" b="1">
                <a:solidFill>
                  <a:srgbClr val="FC0128"/>
                </a:solidFill>
              </a:rPr>
              <a:t>PROCREATIVA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386513" y="5105400"/>
            <a:ext cx="2009775" cy="6381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3600" b="1">
                <a:solidFill>
                  <a:srgbClr val="FC0128"/>
                </a:solidFill>
              </a:rPr>
              <a:t>UNITIVA</a:t>
            </a: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  <a:br>
              <a:rPr lang="es-ES_tradnl" b="1"/>
            </a:br>
            <a:r>
              <a:rPr lang="es-ES_tradnl" sz="3200" b="1"/>
              <a:t>ANTICONCEPTIVOS</a:t>
            </a:r>
          </a:p>
        </p:txBody>
      </p:sp>
      <p:sp>
        <p:nvSpPr>
          <p:cNvPr id="5837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915400" cy="44196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 sz="2800">
                <a:solidFill>
                  <a:schemeClr val="accent2"/>
                </a:solidFill>
              </a:rPr>
              <a:t>EFECTOS SECUNDARIOS   COITO INTERRUMPIDO</a:t>
            </a:r>
            <a:endParaRPr lang="es-ES_tradnl"/>
          </a:p>
          <a:p>
            <a:pPr algn="ctr">
              <a:buFont typeface="Monotype Sorts" pitchFamily="2" charset="2"/>
              <a:buNone/>
            </a:pPr>
            <a:r>
              <a:rPr lang="es-ES_tradnl" sz="3600"/>
              <a:t>CONTROL DEL REFLEJO              EYACULATORIO</a:t>
            </a:r>
          </a:p>
          <a:p>
            <a:pPr algn="ctr">
              <a:buFont typeface="Monotype Sorts" pitchFamily="2" charset="2"/>
              <a:buNone/>
            </a:pPr>
            <a:endParaRPr lang="es-ES_tradnl" sz="3600"/>
          </a:p>
          <a:p>
            <a:pPr algn="ctr">
              <a:buFont typeface="Monotype Sorts" pitchFamily="2" charset="2"/>
              <a:buNone/>
            </a:pPr>
            <a:r>
              <a:rPr lang="es-ES_tradnl" sz="3600"/>
              <a:t>FALTA DE SATISFACCION</a:t>
            </a:r>
          </a:p>
          <a:p>
            <a:pPr algn="ctr">
              <a:buFont typeface="Monotype Sorts" pitchFamily="2" charset="2"/>
              <a:buNone/>
            </a:pPr>
            <a:r>
              <a:rPr lang="es-ES_tradnl" sz="3600"/>
              <a:t>FEMENINA</a:t>
            </a:r>
            <a:endParaRPr lang="es-ES_tradnl"/>
          </a:p>
          <a:p>
            <a:pPr algn="ctr">
              <a:buFont typeface="Monotype Sorts" pitchFamily="2" charset="2"/>
              <a:buNone/>
            </a:pPr>
            <a:r>
              <a:rPr lang="es-ES_tradnl" sz="3600"/>
              <a:t>CONGESTION PELVICA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631">
                <a:gamma/>
                <a:shade val="25882"/>
                <a:invGamma/>
              </a:srgbClr>
            </a:gs>
            <a:gs pos="100000">
              <a:srgbClr val="00363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4600"/>
            <a:ext cx="7848600" cy="41148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/>
              <a:t>        PRESERVATIVO O CONDON</a:t>
            </a:r>
          </a:p>
          <a:p>
            <a:pPr>
              <a:buFont typeface="Monotype Sorts" pitchFamily="2" charset="2"/>
              <a:buNone/>
            </a:pPr>
            <a:endParaRPr lang="es-ES_tradnl"/>
          </a:p>
          <a:p>
            <a:pPr>
              <a:buFont typeface="Monotype Sorts" pitchFamily="2" charset="2"/>
              <a:buNone/>
            </a:pPr>
            <a:r>
              <a:rPr lang="es-ES_tradnl"/>
              <a:t>        ESPUMAS, JALEAS, OVULOS</a:t>
            </a:r>
          </a:p>
          <a:p>
            <a:pPr>
              <a:buFont typeface="Monotype Sorts" pitchFamily="2" charset="2"/>
              <a:buNone/>
            </a:pPr>
            <a:endParaRPr lang="es-ES_tradnl"/>
          </a:p>
          <a:p>
            <a:pPr>
              <a:buFont typeface="Monotype Sorts" pitchFamily="2" charset="2"/>
              <a:buNone/>
            </a:pPr>
            <a:r>
              <a:rPr lang="es-ES_tradnl" b="1"/>
              <a:t>         PRESERVATIVO FEMENINO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310313" y="5562600"/>
            <a:ext cx="2466975" cy="6381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3600" b="1">
                <a:solidFill>
                  <a:schemeClr val="accent2"/>
                </a:solidFill>
              </a:rPr>
              <a:t>BARRERA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2500313" y="1571625"/>
            <a:ext cx="4087812" cy="5762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b="1">
                <a:solidFill>
                  <a:schemeClr val="accent2"/>
                </a:solidFill>
              </a:rPr>
              <a:t>ANTICONCEPTIVOS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  <a:br>
              <a:rPr lang="es-ES_tradnl" b="1"/>
            </a:br>
            <a:r>
              <a:rPr lang="es-ES_tradnl" sz="3200" b="1"/>
              <a:t>ANTICONCEPTIVOS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8610600" cy="47244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 sz="3600">
                <a:solidFill>
                  <a:schemeClr val="accent2"/>
                </a:solidFill>
              </a:rPr>
              <a:t>PRESERVATIVO  O  CONDON </a:t>
            </a:r>
          </a:p>
          <a:p>
            <a:pPr>
              <a:buFont typeface="Monotype Sorts" pitchFamily="2" charset="2"/>
              <a:buNone/>
            </a:pPr>
            <a:r>
              <a:rPr lang="es-ES_tradnl" sz="3600">
                <a:solidFill>
                  <a:schemeClr val="accent2"/>
                </a:solidFill>
              </a:rPr>
              <a:t>     </a:t>
            </a:r>
          </a:p>
          <a:p>
            <a:pPr>
              <a:buFont typeface="Monotype Sorts" pitchFamily="2" charset="2"/>
              <a:buNone/>
            </a:pPr>
            <a:r>
              <a:rPr lang="es-ES_tradnl" sz="3600">
                <a:solidFill>
                  <a:schemeClr val="accent2"/>
                </a:solidFill>
              </a:rPr>
              <a:t>Eficacia  </a:t>
            </a:r>
            <a:r>
              <a:rPr lang="es-ES_tradnl" sz="3600"/>
              <a:t>85%</a:t>
            </a:r>
          </a:p>
          <a:p>
            <a:pPr>
              <a:buFont typeface="Monotype Sorts" pitchFamily="2" charset="2"/>
              <a:buNone/>
            </a:pPr>
            <a:endParaRPr lang="es-ES_tradnl">
              <a:solidFill>
                <a:schemeClr val="accent2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s-ES_tradnl">
                <a:solidFill>
                  <a:schemeClr val="accent2"/>
                </a:solidFill>
              </a:rPr>
              <a:t>MECANISMO DE ACCION:           </a:t>
            </a:r>
            <a:r>
              <a:rPr lang="es-ES_tradnl"/>
              <a:t> BARRERA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631">
                <a:gamma/>
                <a:shade val="25882"/>
                <a:invGamma/>
              </a:srgbClr>
            </a:gs>
            <a:gs pos="100000">
              <a:srgbClr val="00363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848600" cy="41148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 sz="4000" b="1"/>
              <a:t>HORMONAS</a:t>
            </a:r>
          </a:p>
          <a:p>
            <a:pPr>
              <a:buFont typeface="Monotype Sorts" pitchFamily="2" charset="2"/>
              <a:buNone/>
            </a:pPr>
            <a:endParaRPr lang="es-ES_tradnl"/>
          </a:p>
          <a:p>
            <a:pPr>
              <a:buFont typeface="Monotype Sorts" pitchFamily="2" charset="2"/>
              <a:buNone/>
            </a:pPr>
            <a:r>
              <a:rPr lang="es-ES_tradnl"/>
              <a:t>                     </a:t>
            </a:r>
            <a:r>
              <a:rPr lang="es-ES_tradnl" sz="4000"/>
              <a:t>PASTILLAS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                INYECTADAS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                 PARCHES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2347913" y="1571625"/>
            <a:ext cx="3635375" cy="5762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b="1">
                <a:solidFill>
                  <a:schemeClr val="accent2"/>
                </a:solidFill>
              </a:rPr>
              <a:t>ESTERILIZANTES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3631">
                <a:gamma/>
                <a:shade val="25882"/>
                <a:invGamma/>
              </a:srgbClr>
            </a:gs>
            <a:gs pos="100000">
              <a:srgbClr val="00363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848600" cy="41148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/>
              <a:t>1.-</a:t>
            </a:r>
            <a:r>
              <a:rPr lang="es-ES_tradnl" sz="4000" b="1"/>
              <a:t>ANOVULATORIO</a:t>
            </a:r>
          </a:p>
          <a:p>
            <a:pPr>
              <a:buFont typeface="Monotype Sorts" pitchFamily="2" charset="2"/>
              <a:buNone/>
            </a:pPr>
            <a:r>
              <a:rPr lang="es-ES_tradnl" sz="4000" b="1"/>
              <a:t>                                 </a:t>
            </a:r>
            <a:r>
              <a:rPr lang="es-ES_tradnl" sz="2800" b="1"/>
              <a:t>ESTERILIZANTE</a:t>
            </a:r>
            <a:endParaRPr lang="es-ES_tradnl"/>
          </a:p>
          <a:p>
            <a:pPr>
              <a:buFont typeface="Monotype Sorts" pitchFamily="2" charset="2"/>
              <a:buNone/>
            </a:pPr>
            <a:r>
              <a:rPr lang="es-ES_tradnl"/>
              <a:t>2.-ALTERA MOCO CERVICAL</a:t>
            </a:r>
          </a:p>
          <a:p>
            <a:pPr>
              <a:buFont typeface="Monotype Sorts" pitchFamily="2" charset="2"/>
              <a:buNone/>
            </a:pPr>
            <a:r>
              <a:rPr lang="es-ES_tradnl" sz="2800"/>
              <a:t>                                            ANTICONCEPTIVO</a:t>
            </a:r>
          </a:p>
          <a:p>
            <a:pPr>
              <a:buFont typeface="Monotype Sorts" pitchFamily="2" charset="2"/>
              <a:buNone/>
            </a:pPr>
            <a:r>
              <a:rPr lang="es-ES_tradnl"/>
              <a:t>3.-ALTERA EL ENDOMETRIO</a:t>
            </a:r>
          </a:p>
          <a:p>
            <a:pPr>
              <a:buFont typeface="Monotype Sorts" pitchFamily="2" charset="2"/>
              <a:buNone/>
            </a:pPr>
            <a:r>
              <a:rPr lang="es-ES_tradnl"/>
              <a:t>                                             </a:t>
            </a:r>
            <a:r>
              <a:rPr lang="es-ES_tradnl" sz="2800" b="1"/>
              <a:t>ABORTIVO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747713" y="1647825"/>
            <a:ext cx="7742237" cy="5762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>
                <a:solidFill>
                  <a:schemeClr val="accent2"/>
                </a:solidFill>
              </a:rPr>
              <a:t>HORMONAS</a:t>
            </a:r>
            <a:r>
              <a:rPr lang="es-ES_tradnl"/>
              <a:t>        </a:t>
            </a:r>
            <a:r>
              <a:rPr lang="es-ES_tradnl" sz="2800"/>
              <a:t>MECANISMO DE ACCION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5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2" dur="5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915400" cy="50292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/>
              <a:t>HORMONALES        MECANISMO DE ACCION</a:t>
            </a:r>
          </a:p>
          <a:p>
            <a:pPr>
              <a:buFont typeface="Monotype Sorts" pitchFamily="2" charset="2"/>
              <a:buNone/>
            </a:pPr>
            <a:r>
              <a:rPr lang="es-ES_tradnl"/>
              <a:t>                  </a:t>
            </a:r>
            <a:r>
              <a:rPr lang="es-ES_tradnl" sz="3600">
                <a:solidFill>
                  <a:schemeClr val="accent2"/>
                </a:solidFill>
              </a:rPr>
              <a:t>¿ DE QUE DEPENDE ?</a:t>
            </a:r>
          </a:p>
          <a:p>
            <a:pPr>
              <a:buFont typeface="Monotype Sorts" pitchFamily="2" charset="2"/>
              <a:buNone/>
            </a:pPr>
            <a:r>
              <a:rPr lang="es-ES_tradnl" sz="3600"/>
              <a:t>MAYOR CANTIDAD DE ESTROGENOS Y</a:t>
            </a:r>
          </a:p>
          <a:p>
            <a:pPr>
              <a:buFont typeface="Monotype Sorts" pitchFamily="2" charset="2"/>
              <a:buNone/>
            </a:pPr>
            <a:r>
              <a:rPr lang="es-ES_tradnl" sz="3600"/>
              <a:t>                                 PROGESTAGENOS </a:t>
            </a:r>
          </a:p>
          <a:p>
            <a:pPr>
              <a:buFont typeface="Monotype Sorts" pitchFamily="2" charset="2"/>
              <a:buNone/>
            </a:pPr>
            <a:endParaRPr lang="es-ES_tradnl" sz="3600"/>
          </a:p>
          <a:p>
            <a:pPr>
              <a:buFont typeface="Monotype Sorts" pitchFamily="2" charset="2"/>
              <a:buNone/>
            </a:pPr>
            <a:r>
              <a:rPr lang="es-ES_tradnl" sz="3600"/>
              <a:t>   </a:t>
            </a:r>
            <a:r>
              <a:rPr lang="es-ES_tradnl" sz="8000">
                <a:solidFill>
                  <a:schemeClr val="accent2"/>
                </a:solidFill>
              </a:rPr>
              <a:t>ANOVULATORIO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0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</a:p>
        </p:txBody>
      </p:sp>
      <p:sp>
        <p:nvSpPr>
          <p:cNvPr id="614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839200" cy="48006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/>
              <a:t>HORMONALES       MECANISMO DE ACCION</a:t>
            </a:r>
          </a:p>
          <a:p>
            <a:pPr>
              <a:buFont typeface="Monotype Sorts" pitchFamily="2" charset="2"/>
              <a:buNone/>
            </a:pPr>
            <a:r>
              <a:rPr lang="es-ES_tradnl"/>
              <a:t>               </a:t>
            </a:r>
            <a:r>
              <a:rPr lang="es-ES_tradnl">
                <a:solidFill>
                  <a:schemeClr val="accent2"/>
                </a:solidFill>
              </a:rPr>
              <a:t>¿ DE QUE DEPENDE ?</a:t>
            </a:r>
            <a:endParaRPr lang="es-ES_tradnl"/>
          </a:p>
          <a:p>
            <a:pPr>
              <a:buFont typeface="Monotype Sorts" pitchFamily="2" charset="2"/>
              <a:buNone/>
            </a:pPr>
            <a:endParaRPr lang="es-ES_tradnl"/>
          </a:p>
          <a:p>
            <a:pPr>
              <a:buFont typeface="Monotype Sorts" pitchFamily="2" charset="2"/>
              <a:buNone/>
            </a:pPr>
            <a:r>
              <a:rPr lang="es-ES_tradnl"/>
              <a:t>PROGESTAGENOS        SOLOS </a:t>
            </a:r>
          </a:p>
          <a:p>
            <a:pPr>
              <a:buFont typeface="Monotype Sorts" pitchFamily="2" charset="2"/>
              <a:buNone/>
            </a:pPr>
            <a:r>
              <a:rPr lang="es-ES_tradnl"/>
              <a:t>                                   MENOR DOSIS</a:t>
            </a:r>
          </a:p>
          <a:p>
            <a:pPr>
              <a:buFont typeface="Monotype Sorts" pitchFamily="2" charset="2"/>
              <a:buNone/>
            </a:pPr>
            <a:r>
              <a:rPr lang="es-ES_tradnl" sz="7200"/>
              <a:t>       </a:t>
            </a:r>
            <a:r>
              <a:rPr lang="es-ES_tradnl" sz="7200">
                <a:solidFill>
                  <a:schemeClr val="accent2"/>
                </a:solidFill>
              </a:rPr>
              <a:t>ABORTIVO</a:t>
            </a:r>
            <a:endParaRPr lang="es-ES_tradnl"/>
          </a:p>
          <a:p>
            <a:pPr>
              <a:buFont typeface="Monotype Sorts" pitchFamily="2" charset="2"/>
              <a:buNone/>
            </a:pPr>
            <a:r>
              <a:rPr lang="es-ES_tradnl" sz="7200"/>
              <a:t>      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915400" cy="49530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>
                <a:solidFill>
                  <a:schemeClr val="accent2"/>
                </a:solidFill>
              </a:rPr>
              <a:t>HORMONALES        EFECTOS SECUNDAROS</a:t>
            </a:r>
          </a:p>
          <a:p>
            <a:pPr>
              <a:buFont typeface="Monotype Sorts" pitchFamily="2" charset="2"/>
              <a:buNone/>
            </a:pPr>
            <a:endParaRPr lang="es-ES_tradnl">
              <a:solidFill>
                <a:schemeClr val="accent2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s-ES_tradnl">
                <a:solidFill>
                  <a:schemeClr val="accent2"/>
                </a:solidFill>
              </a:rPr>
              <a:t>                      </a:t>
            </a:r>
            <a:r>
              <a:rPr lang="es-ES_tradnl" sz="4000"/>
              <a:t>VASCULAR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 				HEPÁTICO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  METABOLISMO DE LA GLUCOSA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 </a:t>
            </a:r>
            <a:r>
              <a:rPr lang="es-ES_tradnl" sz="3900"/>
              <a:t>ALTERACIONES DEL COLESTEROL          	</a:t>
            </a:r>
            <a:endParaRPr lang="es-ES_tradnl" sz="360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  <a:br>
              <a:rPr lang="es-ES_tradnl" b="1"/>
            </a:br>
            <a:r>
              <a:rPr lang="es-ES_tradnl" sz="3200" b="1"/>
              <a:t>HORMONALES</a:t>
            </a:r>
          </a:p>
        </p:txBody>
      </p:sp>
      <p:sp>
        <p:nvSpPr>
          <p:cNvPr id="6553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82000" cy="49530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 sz="2800">
                <a:solidFill>
                  <a:schemeClr val="accent2"/>
                </a:solidFill>
              </a:rPr>
              <a:t>EFECTOS SECUNDARIOS                         OTROS</a:t>
            </a:r>
          </a:p>
          <a:p>
            <a:pPr>
              <a:buFont typeface="Monotype Sorts" pitchFamily="2" charset="2"/>
              <a:buNone/>
            </a:pPr>
            <a:endParaRPr lang="es-ES_tradnl" sz="2800">
              <a:solidFill>
                <a:schemeClr val="accent2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s-ES_tradnl" sz="2800"/>
              <a:t>+ SINDROME PREMENSTRUAL</a:t>
            </a:r>
          </a:p>
          <a:p>
            <a:pPr>
              <a:buFont typeface="Monotype Sorts" pitchFamily="2" charset="2"/>
              <a:buNone/>
            </a:pPr>
            <a:r>
              <a:rPr lang="es-ES_tradnl" sz="2800"/>
              <a:t>+ DISMINUCION DE LA LIBIDO</a:t>
            </a:r>
          </a:p>
          <a:p>
            <a:pPr>
              <a:buFont typeface="Monotype Sorts" pitchFamily="2" charset="2"/>
              <a:buNone/>
            </a:pPr>
            <a:r>
              <a:rPr lang="es-ES_tradnl" sz="2800"/>
              <a:t>+ DISMINUCION DEL APETITO</a:t>
            </a:r>
          </a:p>
          <a:p>
            <a:pPr>
              <a:buFont typeface="Monotype Sorts" pitchFamily="2" charset="2"/>
              <a:buNone/>
            </a:pPr>
            <a:r>
              <a:rPr lang="es-ES_tradnl" sz="2800"/>
              <a:t>+ CEFALEA</a:t>
            </a:r>
          </a:p>
          <a:p>
            <a:pPr>
              <a:buFont typeface="Monotype Sorts" pitchFamily="2" charset="2"/>
              <a:buNone/>
            </a:pPr>
            <a:r>
              <a:rPr lang="es-ES_tradnl" sz="2800"/>
              <a:t>+ NERVIOSISMO Y DEPRESION</a:t>
            </a:r>
          </a:p>
          <a:p>
            <a:pPr>
              <a:buFont typeface="Monotype Sorts" pitchFamily="2" charset="2"/>
              <a:buNone/>
            </a:pPr>
            <a:r>
              <a:rPr lang="es-ES_tradnl" sz="2800"/>
              <a:t>+ MAREO</a:t>
            </a:r>
          </a:p>
          <a:p>
            <a:pPr>
              <a:buFont typeface="Monotype Sorts" pitchFamily="2" charset="2"/>
              <a:buNone/>
            </a:pPr>
            <a:r>
              <a:rPr lang="es-ES_tradnl" sz="2800"/>
              <a:t>+ CLOASMA E HIRSUTISMO</a:t>
            </a:r>
          </a:p>
          <a:p>
            <a:pPr>
              <a:buFont typeface="Monotype Sorts" pitchFamily="2" charset="2"/>
              <a:buNone/>
            </a:pPr>
            <a:r>
              <a:rPr lang="es-ES_tradnl" sz="2800"/>
              <a:t>+ AUMENTO DE PESO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631">
                <a:gamma/>
                <a:shade val="25882"/>
                <a:invGamma/>
              </a:srgbClr>
            </a:gs>
            <a:gs pos="100000">
              <a:srgbClr val="00363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 sz="3600" b="1">
                <a:solidFill>
                  <a:schemeClr val="accent2"/>
                </a:solidFill>
              </a:rPr>
              <a:t>ABORTIVOS</a:t>
            </a:r>
          </a:p>
          <a:p>
            <a:pPr>
              <a:buFont typeface="Monotype Sorts" pitchFamily="2" charset="2"/>
              <a:buNone/>
            </a:pPr>
            <a:endParaRPr lang="es-ES_tradnl" sz="3600" b="1">
              <a:solidFill>
                <a:schemeClr val="accent2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s-ES_tradnl" b="1"/>
              <a:t>               DISPOSITIVO INTRAUTERINO</a:t>
            </a:r>
          </a:p>
          <a:p>
            <a:pPr>
              <a:buFont typeface="Monotype Sorts" pitchFamily="2" charset="2"/>
              <a:buNone/>
            </a:pPr>
            <a:r>
              <a:rPr lang="es-ES_tradnl" b="1"/>
              <a:t>                                ( DIU )</a:t>
            </a:r>
          </a:p>
          <a:p>
            <a:pPr>
              <a:buFont typeface="Monotype Sorts" pitchFamily="2" charset="2"/>
              <a:buNone/>
            </a:pPr>
            <a:endParaRPr lang="es-ES_tradnl" b="1"/>
          </a:p>
          <a:p>
            <a:pPr>
              <a:buFont typeface="Monotype Sorts" pitchFamily="2" charset="2"/>
              <a:buNone/>
            </a:pPr>
            <a:r>
              <a:rPr lang="es-ES_tradnl" b="1"/>
              <a:t>                   PILDORA POSTCOITO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bg1">
                <a:gamma/>
                <a:shade val="0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848600" cy="1143000"/>
          </a:xfrm>
          <a:noFill/>
          <a:ln/>
        </p:spPr>
        <p:txBody>
          <a:bodyPr/>
          <a:lstStyle/>
          <a:p>
            <a:r>
              <a:rPr lang="es-ES_tradnl" sz="4000"/>
              <a:t>PATERNIDAD RESPONSABLE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848600" cy="4114800"/>
          </a:xfrm>
          <a:noFill/>
          <a:ln/>
        </p:spPr>
        <p:txBody>
          <a:bodyPr/>
          <a:lstStyle/>
          <a:p>
            <a:r>
              <a:rPr lang="es-ES_tradnl" sz="4000"/>
              <a:t>+ </a:t>
            </a:r>
            <a:r>
              <a:rPr lang="es-ES_tradnl" sz="4000">
                <a:solidFill>
                  <a:schemeClr val="accent2"/>
                </a:solidFill>
              </a:rPr>
              <a:t>PRIVILEGIO</a:t>
            </a:r>
            <a:endParaRPr lang="es-ES_tradnl" sz="4000"/>
          </a:p>
          <a:p>
            <a:r>
              <a:rPr lang="es-ES_tradnl" sz="4000"/>
              <a:t>+ </a:t>
            </a:r>
            <a:r>
              <a:rPr lang="es-ES_tradnl" sz="4000">
                <a:solidFill>
                  <a:schemeClr val="accent2"/>
                </a:solidFill>
              </a:rPr>
              <a:t>OBLIGACION</a:t>
            </a:r>
            <a:endParaRPr lang="es-ES_tradnl" sz="4000"/>
          </a:p>
          <a:p>
            <a:r>
              <a:rPr lang="es-ES_tradnl" sz="4000"/>
              <a:t>+ </a:t>
            </a:r>
            <a:r>
              <a:rPr lang="es-ES_tradnl" sz="4000">
                <a:solidFill>
                  <a:schemeClr val="accent2"/>
                </a:solidFill>
              </a:rPr>
              <a:t>PAREJA CASADA</a:t>
            </a:r>
            <a:endParaRPr lang="es-ES_tradnl" sz="4000"/>
          </a:p>
          <a:p>
            <a:r>
              <a:rPr lang="es-ES_tradnl" sz="4000"/>
              <a:t>+ </a:t>
            </a:r>
            <a:r>
              <a:rPr lang="es-ES_tradnl" sz="4000">
                <a:solidFill>
                  <a:schemeClr val="accent2"/>
                </a:solidFill>
              </a:rPr>
              <a:t>DECISION CON AMOR</a:t>
            </a:r>
            <a:endParaRPr lang="es-ES_tradnl" sz="4000"/>
          </a:p>
          <a:p>
            <a:r>
              <a:rPr lang="es-ES_tradnl" sz="4000"/>
              <a:t>+ </a:t>
            </a:r>
            <a:r>
              <a:rPr lang="es-ES_tradnl" sz="4000">
                <a:solidFill>
                  <a:schemeClr val="accent2"/>
                </a:solidFill>
              </a:rPr>
              <a:t>Nº Y ESPACIAMIENTO</a:t>
            </a:r>
            <a:endParaRPr lang="es-ES_tradnl" sz="4000"/>
          </a:p>
          <a:p>
            <a:r>
              <a:rPr lang="es-ES_tradnl" sz="4000"/>
              <a:t>+ </a:t>
            </a:r>
            <a:r>
              <a:rPr lang="es-ES_tradnl" sz="4000">
                <a:solidFill>
                  <a:schemeClr val="accent2"/>
                </a:solidFill>
              </a:rPr>
              <a:t>MEDIO MORAL</a:t>
            </a:r>
          </a:p>
        </p:txBody>
      </p:sp>
      <p:sp useBgFill="1">
        <p:nvSpPr>
          <p:cNvPr id="17412" name="Rectangle 4"/>
          <p:cNvSpPr>
            <a:spLocks noChangeArrowheads="1"/>
          </p:cNvSpPr>
          <p:nvPr/>
        </p:nvSpPr>
        <p:spPr bwMode="auto">
          <a:xfrm>
            <a:off x="609600" y="1828800"/>
            <a:ext cx="381000" cy="4038600"/>
          </a:xfrm>
          <a:prstGeom prst="rect">
            <a:avLst/>
          </a:prstGeom>
          <a:ln w="12699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sz="3600"/>
              <a:t>METODOS ARTIFICIALES</a:t>
            </a:r>
            <a:r>
              <a:rPr lang="es-ES_tradnl"/>
              <a:t/>
            </a:r>
            <a:br>
              <a:rPr lang="es-ES_tradnl"/>
            </a:br>
            <a:r>
              <a:rPr lang="es-ES_tradnl"/>
              <a:t>DIU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763000" cy="49530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/>
              <a:t>EFECTOS  SECUNDARIOS</a:t>
            </a:r>
          </a:p>
          <a:p>
            <a:pPr>
              <a:buFont typeface="Monotype Sorts" pitchFamily="2" charset="2"/>
              <a:buNone/>
            </a:pPr>
            <a:r>
              <a:rPr lang="es-ES_tradnl" sz="2800">
                <a:solidFill>
                  <a:schemeClr val="accent2"/>
                </a:solidFill>
              </a:rPr>
              <a:t>+PERFORACION UTERINA</a:t>
            </a:r>
            <a:endParaRPr lang="es-ES_tradnl">
              <a:solidFill>
                <a:schemeClr val="accent2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s-ES_tradnl" sz="2800">
                <a:solidFill>
                  <a:schemeClr val="accent2"/>
                </a:solidFill>
              </a:rPr>
              <a:t>+EMBARAZO ECTOPICO</a:t>
            </a:r>
          </a:p>
          <a:p>
            <a:pPr>
              <a:buFont typeface="Monotype Sorts" pitchFamily="2" charset="2"/>
              <a:buNone/>
            </a:pPr>
            <a:r>
              <a:rPr lang="es-ES_tradnl" sz="2800">
                <a:solidFill>
                  <a:schemeClr val="accent2"/>
                </a:solidFill>
              </a:rPr>
              <a:t>+INFECCIONES CERVICALES</a:t>
            </a:r>
          </a:p>
          <a:p>
            <a:pPr>
              <a:buFont typeface="Monotype Sorts" pitchFamily="2" charset="2"/>
              <a:buNone/>
            </a:pPr>
            <a:r>
              <a:rPr lang="es-ES_tradnl" sz="2800">
                <a:solidFill>
                  <a:schemeClr val="accent2"/>
                </a:solidFill>
              </a:rPr>
              <a:t>+ ENF. INFLAMATORIA PELVICA</a:t>
            </a:r>
          </a:p>
          <a:p>
            <a:pPr>
              <a:buFont typeface="Monotype Sorts" pitchFamily="2" charset="2"/>
              <a:buNone/>
            </a:pPr>
            <a:r>
              <a:rPr lang="es-ES_tradnl" sz="2800">
                <a:solidFill>
                  <a:schemeClr val="accent2"/>
                </a:solidFill>
              </a:rPr>
              <a:t>+ABORTO ESPONTANEO Y SEPTICO</a:t>
            </a:r>
          </a:p>
          <a:p>
            <a:pPr>
              <a:buFont typeface="Monotype Sorts" pitchFamily="2" charset="2"/>
              <a:buNone/>
            </a:pPr>
            <a:r>
              <a:rPr lang="es-ES_tradnl" sz="2800">
                <a:solidFill>
                  <a:schemeClr val="accent2"/>
                </a:solidFill>
              </a:rPr>
              <a:t>+RUPTURA PREMATURA DE MEMBRANAS</a:t>
            </a:r>
          </a:p>
          <a:p>
            <a:pPr>
              <a:buFont typeface="Monotype Sorts" pitchFamily="2" charset="2"/>
              <a:buNone/>
            </a:pPr>
            <a:r>
              <a:rPr lang="es-ES_tradnl" sz="2800">
                <a:solidFill>
                  <a:schemeClr val="accent2"/>
                </a:solidFill>
              </a:rPr>
              <a:t>+SANGRADO INTERMENSTRUAL</a:t>
            </a:r>
            <a:endParaRPr lang="es-ES_tradnl" sz="3600" b="1"/>
          </a:p>
          <a:p>
            <a:pPr>
              <a:buFont typeface="Monotype Sorts" pitchFamily="2" charset="2"/>
              <a:buNone/>
            </a:pPr>
            <a:r>
              <a:rPr lang="es-ES_tradnl" sz="28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3631">
                <a:gamma/>
                <a:shade val="25882"/>
                <a:invGamma/>
              </a:srgbClr>
            </a:gs>
            <a:gs pos="100000">
              <a:srgbClr val="00363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sz="3600" b="1"/>
              <a:t>METODOS ARTIFICIALES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848600" cy="41148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>
                <a:solidFill>
                  <a:schemeClr val="accent2"/>
                </a:solidFill>
              </a:rPr>
              <a:t>ABORTIVOS</a:t>
            </a:r>
            <a:r>
              <a:rPr lang="es-ES_tradnl"/>
              <a:t>        </a:t>
            </a:r>
            <a:r>
              <a:rPr lang="es-ES_tradnl" sz="2800"/>
              <a:t>MECANISMO DE ACCION</a:t>
            </a:r>
          </a:p>
          <a:p>
            <a:pPr>
              <a:buFont typeface="Monotype Sorts" pitchFamily="2" charset="2"/>
              <a:buNone/>
            </a:pPr>
            <a:endParaRPr lang="es-ES_tradnl" sz="2800"/>
          </a:p>
          <a:p>
            <a:pPr>
              <a:buFont typeface="Monotype Sorts" pitchFamily="2" charset="2"/>
              <a:buNone/>
            </a:pPr>
            <a:r>
              <a:rPr lang="es-ES_tradnl" sz="3600" b="1"/>
              <a:t>1.- ALTERA EL ENDOMETRIO</a:t>
            </a:r>
            <a:endParaRPr lang="es-ES_tradnl" sz="2800" b="1"/>
          </a:p>
          <a:p>
            <a:pPr>
              <a:buFont typeface="Monotype Sorts" pitchFamily="2" charset="2"/>
              <a:buNone/>
            </a:pPr>
            <a:r>
              <a:rPr lang="es-ES_tradnl" sz="2800" b="1"/>
              <a:t>                                                          ABORTIVO</a:t>
            </a:r>
            <a:endParaRPr lang="es-ES_tradnl" sz="2800"/>
          </a:p>
          <a:p>
            <a:pPr>
              <a:buFont typeface="Monotype Sorts" pitchFamily="2" charset="2"/>
              <a:buNone/>
            </a:pPr>
            <a:r>
              <a:rPr lang="es-ES_tradnl"/>
              <a:t>2.- ALTERA MOCO CERVICAL</a:t>
            </a:r>
            <a:endParaRPr lang="es-ES_tradnl" sz="2800"/>
          </a:p>
          <a:p>
            <a:pPr>
              <a:buFont typeface="Monotype Sorts" pitchFamily="2" charset="2"/>
              <a:buNone/>
            </a:pPr>
            <a:r>
              <a:rPr lang="es-ES_tradnl" sz="2800"/>
              <a:t>                                             ANTICONCEPTIVO</a:t>
            </a:r>
          </a:p>
          <a:p>
            <a:pPr>
              <a:buFont typeface="Monotype Sorts" pitchFamily="2" charset="2"/>
              <a:buNone/>
            </a:pPr>
            <a:r>
              <a:rPr lang="es-ES_tradnl"/>
              <a:t>3.-INTERFIERE CON LA OVULACION</a:t>
            </a:r>
          </a:p>
          <a:p>
            <a:pPr>
              <a:buFont typeface="Monotype Sorts" pitchFamily="2" charset="2"/>
              <a:buNone/>
            </a:pPr>
            <a:r>
              <a:rPr lang="es-ES_tradnl"/>
              <a:t>                                           </a:t>
            </a:r>
            <a:r>
              <a:rPr lang="es-ES_tradnl" sz="2800"/>
              <a:t>ESTERILIZANTE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631">
                <a:gamma/>
                <a:shade val="25882"/>
                <a:invGamma/>
              </a:srgbClr>
            </a:gs>
            <a:gs pos="100000">
              <a:srgbClr val="00363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sz="3600"/>
              <a:t>METODOS ARTIFICIALES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s-ES_tradnl" b="1">
                <a:solidFill>
                  <a:schemeClr val="accent2"/>
                </a:solidFill>
              </a:rPr>
              <a:t>ESTERILIZANTES PERMANENTES</a:t>
            </a:r>
          </a:p>
          <a:p>
            <a:pPr algn="ctr">
              <a:buFont typeface="Monotype Sorts" pitchFamily="2" charset="2"/>
              <a:buNone/>
            </a:pPr>
            <a:endParaRPr lang="es-ES_tradnl" b="1">
              <a:solidFill>
                <a:schemeClr val="accent2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s-ES_tradnl" b="1"/>
              <a:t>1.- VASECTOMIA</a:t>
            </a:r>
            <a:endParaRPr lang="es-ES_tradnl" b="1">
              <a:solidFill>
                <a:schemeClr val="accent2"/>
              </a:solidFill>
            </a:endParaRPr>
          </a:p>
          <a:p>
            <a:pPr>
              <a:buFont typeface="Monotype Sorts" pitchFamily="2" charset="2"/>
              <a:buNone/>
            </a:pPr>
            <a:endParaRPr lang="es-ES_tradnl" b="1">
              <a:solidFill>
                <a:schemeClr val="accent2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s-ES_tradnl" b="1"/>
              <a:t>2.- SALPINGOCLASIA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631">
                <a:gamma/>
                <a:shade val="25882"/>
                <a:invGamma/>
              </a:srgbClr>
            </a:gs>
            <a:gs pos="100000">
              <a:srgbClr val="00363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sz="3600"/>
              <a:t>METODOS ARTIFICIALES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667000"/>
            <a:ext cx="7848600" cy="41148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>
                <a:solidFill>
                  <a:schemeClr val="accent1"/>
                </a:solidFill>
              </a:rPr>
              <a:t>                         </a:t>
            </a:r>
            <a:r>
              <a:rPr lang="es-ES_tradnl"/>
              <a:t> </a:t>
            </a:r>
            <a:r>
              <a:rPr lang="es-ES_tradnl" b="1"/>
              <a:t>ABORTO</a:t>
            </a:r>
            <a:endParaRPr lang="es-ES_tradnl"/>
          </a:p>
          <a:p>
            <a:pPr>
              <a:buFont typeface="Monotype Sorts" pitchFamily="2" charset="2"/>
              <a:buNone/>
            </a:pPr>
            <a:endParaRPr lang="es-ES_tradnl"/>
          </a:p>
          <a:p>
            <a:pPr>
              <a:buFont typeface="Monotype Sorts" pitchFamily="2" charset="2"/>
              <a:buNone/>
            </a:pPr>
            <a:r>
              <a:rPr lang="es-ES_tradnl" sz="3600">
                <a:solidFill>
                  <a:srgbClr val="AD6900"/>
                </a:solidFill>
              </a:rPr>
              <a:t>                 </a:t>
            </a:r>
            <a:r>
              <a:rPr lang="es-ES_tradnl" sz="3600" b="1">
                <a:solidFill>
                  <a:srgbClr val="AD6900"/>
                </a:solidFill>
              </a:rPr>
              <a:t>ESTERILIZANTE</a:t>
            </a:r>
            <a:endParaRPr lang="es-ES_tradnl"/>
          </a:p>
          <a:p>
            <a:pPr>
              <a:buFont typeface="Monotype Sorts" pitchFamily="2" charset="2"/>
              <a:buNone/>
            </a:pPr>
            <a:endParaRPr lang="es-ES_tradnl"/>
          </a:p>
          <a:p>
            <a:pPr>
              <a:buFont typeface="Monotype Sorts" pitchFamily="2" charset="2"/>
              <a:buNone/>
            </a:pPr>
            <a:r>
              <a:rPr lang="es-ES_tradnl">
                <a:solidFill>
                  <a:schemeClr val="accent2"/>
                </a:solidFill>
              </a:rPr>
              <a:t>                    </a:t>
            </a:r>
            <a:r>
              <a:rPr lang="es-ES_tradnl" b="1">
                <a:solidFill>
                  <a:schemeClr val="accent2"/>
                </a:solidFill>
              </a:rPr>
              <a:t>ANTICONCEPTIVO</a:t>
            </a:r>
            <a:endParaRPr lang="es-ES_tradnl">
              <a:solidFill>
                <a:schemeClr val="accent2"/>
              </a:solidFill>
            </a:endParaRP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736600" y="1778000"/>
            <a:ext cx="3708400" cy="4140200"/>
          </a:xfrm>
          <a:prstGeom prst="line">
            <a:avLst/>
          </a:prstGeom>
          <a:noFill/>
          <a:ln w="50799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>
            <a:off x="4445000" y="1778000"/>
            <a:ext cx="3987800" cy="4064000"/>
          </a:xfrm>
          <a:prstGeom prst="line">
            <a:avLst/>
          </a:prstGeom>
          <a:noFill/>
          <a:ln w="50799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>
            <a:off x="774700" y="5867400"/>
            <a:ext cx="7670800" cy="0"/>
          </a:xfrm>
          <a:prstGeom prst="line">
            <a:avLst/>
          </a:prstGeom>
          <a:noFill/>
          <a:ln w="25399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/>
              <a:t>METODOS ARTIFICIALES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839200" cy="44196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/>
              <a:t>                         </a:t>
            </a:r>
            <a:r>
              <a:rPr lang="es-ES_tradnl" sz="4000">
                <a:solidFill>
                  <a:schemeClr val="accent2"/>
                </a:solidFill>
              </a:rPr>
              <a:t>EFICACIA</a:t>
            </a:r>
          </a:p>
          <a:p>
            <a:pPr>
              <a:buFont typeface="Monotype Sorts" pitchFamily="2" charset="2"/>
              <a:buNone/>
            </a:pPr>
            <a:r>
              <a:rPr lang="es-ES_tradnl" sz="4000">
                <a:solidFill>
                  <a:schemeClr val="accent2"/>
                </a:solidFill>
              </a:rPr>
              <a:t>						   Alta          Baja</a:t>
            </a:r>
            <a:endParaRPr lang="es-ES_tradnl" sz="4000"/>
          </a:p>
          <a:p>
            <a:pPr>
              <a:buFont typeface="Monotype Sorts" pitchFamily="2" charset="2"/>
              <a:buNone/>
            </a:pPr>
            <a:r>
              <a:rPr lang="es-ES_tradnl" sz="4000"/>
              <a:t>BARRERA                   95%        78%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HORMONALES        98-99%      85%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DIU                            98.5%        80%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PERMANENTES      100%          90%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b="1"/>
              <a:t>METODOS NATURALES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 sz="4000"/>
              <a:t>                  EFICACIA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OMS                                   98.6%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E.U.A.                                 98.5%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CALCUTA                           97%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ITALIA                                 96.4%</a:t>
            </a:r>
          </a:p>
          <a:p>
            <a:pPr>
              <a:buFont typeface="Monotype Sorts" pitchFamily="2" charset="2"/>
              <a:buNone/>
            </a:pPr>
            <a:r>
              <a:rPr lang="es-ES_tradnl" sz="4000"/>
              <a:t>MEXICO                             97.4%</a:t>
            </a:r>
          </a:p>
          <a:p>
            <a:pPr>
              <a:buFont typeface="Monotype Sorts" pitchFamily="2" charset="2"/>
              <a:buNone/>
            </a:pPr>
            <a:endParaRPr lang="es-ES_tradnl" sz="4000"/>
          </a:p>
          <a:p>
            <a:pPr>
              <a:buFont typeface="Monotype Sorts" pitchFamily="2" charset="2"/>
              <a:buNone/>
            </a:pPr>
            <a:endParaRPr lang="es-ES_tradnl" sz="400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/>
              <a:t>METODOS NATURALES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 sz="4000"/>
              <a:t>                EFICACIA</a:t>
            </a:r>
          </a:p>
          <a:p>
            <a:pPr>
              <a:buFont typeface="Monotype Sorts" pitchFamily="2" charset="2"/>
              <a:buNone/>
            </a:pPr>
            <a:endParaRPr lang="es-ES_tradnl" sz="4000"/>
          </a:p>
          <a:p>
            <a:pPr>
              <a:buFont typeface="Monotype Sorts" pitchFamily="2" charset="2"/>
              <a:buNone/>
            </a:pPr>
            <a:r>
              <a:rPr lang="es-ES_tradnl" sz="4000"/>
              <a:t>E.U.A.                              78.9%</a:t>
            </a:r>
          </a:p>
          <a:p>
            <a:pPr>
              <a:buFont typeface="Monotype Sorts" pitchFamily="2" charset="2"/>
              <a:buNone/>
            </a:pPr>
            <a:endParaRPr lang="es-ES_tradnl" sz="4000"/>
          </a:p>
          <a:p>
            <a:pPr>
              <a:buFont typeface="Monotype Sorts" pitchFamily="2" charset="2"/>
              <a:buNone/>
            </a:pPr>
            <a:r>
              <a:rPr lang="es-ES_tradnl" sz="4000"/>
              <a:t>INGLATERRA                   80%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sz="4800"/>
              <a:t>SINONIMOS DE ABORTO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 sz="3600">
                <a:solidFill>
                  <a:schemeClr val="accent2"/>
                </a:solidFill>
              </a:rPr>
              <a:t>+ IMPIDE LA IMPLANTACION</a:t>
            </a:r>
          </a:p>
          <a:p>
            <a:pPr>
              <a:buFont typeface="Monotype Sorts" pitchFamily="2" charset="2"/>
              <a:buNone/>
            </a:pPr>
            <a:r>
              <a:rPr lang="es-ES_tradnl" sz="3600">
                <a:solidFill>
                  <a:schemeClr val="accent2"/>
                </a:solidFill>
              </a:rPr>
              <a:t>+ ALTERACION DEL ENDOMETRIO</a:t>
            </a:r>
          </a:p>
          <a:p>
            <a:pPr>
              <a:buFont typeface="Monotype Sorts" pitchFamily="2" charset="2"/>
              <a:buNone/>
            </a:pPr>
            <a:r>
              <a:rPr lang="es-ES_tradnl" sz="3600">
                <a:solidFill>
                  <a:schemeClr val="accent2"/>
                </a:solidFill>
              </a:rPr>
              <a:t>+ IMPIDE LA NIDACION</a:t>
            </a:r>
          </a:p>
          <a:p>
            <a:pPr>
              <a:buFont typeface="Monotype Sorts" pitchFamily="2" charset="2"/>
              <a:buNone/>
            </a:pPr>
            <a:r>
              <a:rPr lang="es-ES_tradnl" sz="3600">
                <a:solidFill>
                  <a:schemeClr val="accent2"/>
                </a:solidFill>
              </a:rPr>
              <a:t>+ INTERCEPTAR</a:t>
            </a:r>
          </a:p>
          <a:p>
            <a:pPr>
              <a:buFont typeface="Monotype Sorts" pitchFamily="2" charset="2"/>
              <a:buNone/>
            </a:pPr>
            <a:r>
              <a:rPr lang="es-ES_tradnl" sz="3600">
                <a:solidFill>
                  <a:schemeClr val="accent2"/>
                </a:solidFill>
              </a:rPr>
              <a:t>+ REESTABLECER LA MENSTRUACION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50060">
                <a:gamma/>
                <a:shade val="36078"/>
                <a:invGamma/>
              </a:srgbClr>
            </a:gs>
            <a:gs pos="100000">
              <a:srgbClr val="350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sz="6000"/>
              <a:t>EMBRION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s-ES_tradnl" b="1">
                <a:solidFill>
                  <a:schemeClr val="accent2"/>
                </a:solidFill>
              </a:rPr>
              <a:t>INVIOLABILIDAD DEL DERECHO A LA VIDA DEL SER HUMANO</a:t>
            </a:r>
            <a:endParaRPr lang="es-ES_tradnl">
              <a:solidFill>
                <a:schemeClr val="accent2"/>
              </a:solidFill>
            </a:endParaRPr>
          </a:p>
          <a:p>
            <a:pPr algn="ctr">
              <a:buFont typeface="Monotype Sorts" pitchFamily="2" charset="2"/>
              <a:buNone/>
            </a:pPr>
            <a:endParaRPr lang="es-ES_tradnl">
              <a:solidFill>
                <a:schemeClr val="accent2"/>
              </a:solidFill>
            </a:endParaRPr>
          </a:p>
          <a:p>
            <a:pPr algn="ctr">
              <a:buFont typeface="Monotype Sorts" pitchFamily="2" charset="2"/>
              <a:buNone/>
            </a:pPr>
            <a:endParaRPr lang="es-ES_tradnl">
              <a:solidFill>
                <a:schemeClr val="accent2"/>
              </a:solidFill>
            </a:endParaRPr>
          </a:p>
          <a:p>
            <a:pPr algn="ctr">
              <a:buFont typeface="Monotype Sorts" pitchFamily="2" charset="2"/>
              <a:buNone/>
            </a:pPr>
            <a:r>
              <a:rPr lang="es-ES_tradnl" b="1">
                <a:solidFill>
                  <a:schemeClr val="accent2"/>
                </a:solidFill>
              </a:rPr>
              <a:t>RESPETO A LA ORIGINALIDAD DE LA TRANSMISION DE LA VIDA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50060">
                <a:gamma/>
                <a:shade val="36078"/>
                <a:invGamma/>
              </a:srgbClr>
            </a:gs>
            <a:gs pos="100000">
              <a:srgbClr val="350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848600" cy="1143000"/>
          </a:xfrm>
          <a:noFill/>
          <a:ln/>
        </p:spPr>
        <p:txBody>
          <a:bodyPr/>
          <a:lstStyle/>
          <a:p>
            <a:r>
              <a:rPr lang="es-ES_tradnl" b="1"/>
              <a:t>EMBRION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/>
              <a:t>  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900113" y="1814513"/>
            <a:ext cx="7502525" cy="11842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2400"/>
              <a:t>GAMETO MASCULINO             GAMETO FEMENINO</a:t>
            </a:r>
          </a:p>
          <a:p>
            <a:r>
              <a:rPr lang="es-ES_tradnl" sz="2400"/>
              <a:t>  ESPERMATOZOIDE                         OVULO</a:t>
            </a:r>
          </a:p>
          <a:p>
            <a:r>
              <a:rPr lang="es-ES_tradnl" sz="2400"/>
              <a:t>          </a:t>
            </a:r>
            <a:r>
              <a:rPr lang="es-ES_tradnl" sz="2400">
                <a:solidFill>
                  <a:srgbClr val="FAFD00"/>
                </a:solidFill>
              </a:rPr>
              <a:t>OBJETO   </a:t>
            </a:r>
            <a:r>
              <a:rPr lang="es-ES_tradnl" sz="2400"/>
              <a:t>                                </a:t>
            </a:r>
            <a:r>
              <a:rPr lang="es-ES_tradnl" sz="2400">
                <a:solidFill>
                  <a:schemeClr val="accent2"/>
                </a:solidFill>
              </a:rPr>
              <a:t>OBJETO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3948113" y="3248025"/>
            <a:ext cx="1736725" cy="5762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/>
              <a:t>ZIGOTO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2060575" y="4086225"/>
            <a:ext cx="6105525" cy="10636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s-ES_tradnl"/>
              <a:t>     INDIVIDUO HUMANO</a:t>
            </a:r>
          </a:p>
          <a:p>
            <a:r>
              <a:rPr lang="es-ES_tradnl"/>
              <a:t>SER HUMANO - PERSONA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3643313" y="5410200"/>
            <a:ext cx="2009775" cy="6381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3600" b="1">
                <a:solidFill>
                  <a:srgbClr val="FAFD00"/>
                </a:solidFill>
              </a:rPr>
              <a:t>SUJETO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4279900" y="1981200"/>
            <a:ext cx="965200" cy="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4724400" y="1993900"/>
            <a:ext cx="0" cy="127000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631">
                <a:gamma/>
                <a:shade val="25882"/>
                <a:invGamma/>
              </a:srgbClr>
            </a:gs>
            <a:gs pos="100000">
              <a:srgbClr val="00363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/>
              <a:t>METODOS ARTIFICIALES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s-ES_tradnl">
                <a:solidFill>
                  <a:schemeClr val="accent2"/>
                </a:solidFill>
              </a:rPr>
              <a:t>ANTICONCEPTIVO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3644900" y="2943225"/>
            <a:ext cx="4992688" cy="10636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s-ES_tradnl"/>
              <a:t>CIERRA LA POSIBILIDAD</a:t>
            </a:r>
          </a:p>
          <a:p>
            <a:pPr algn="ctr"/>
            <a:r>
              <a:rPr lang="es-ES_tradnl"/>
              <a:t>A LA VIDA</a:t>
            </a:r>
          </a:p>
        </p:txBody>
      </p:sp>
      <p:sp>
        <p:nvSpPr>
          <p:cNvPr id="40965" name="Oval 5"/>
          <p:cNvSpPr>
            <a:spLocks noChangeArrowheads="1"/>
          </p:cNvSpPr>
          <p:nvPr/>
        </p:nvSpPr>
        <p:spPr bwMode="auto">
          <a:xfrm>
            <a:off x="850900" y="2451100"/>
            <a:ext cx="1270000" cy="1270000"/>
          </a:xfrm>
          <a:prstGeom prst="ellipse">
            <a:avLst/>
          </a:prstGeom>
          <a:noFill/>
          <a:ln w="25399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966" name="Oval 6"/>
          <p:cNvSpPr>
            <a:spLocks noChangeArrowheads="1"/>
          </p:cNvSpPr>
          <p:nvPr/>
        </p:nvSpPr>
        <p:spPr bwMode="auto">
          <a:xfrm>
            <a:off x="1524000" y="2590800"/>
            <a:ext cx="304800" cy="304800"/>
          </a:xfrm>
          <a:prstGeom prst="ellipse">
            <a:avLst/>
          </a:prstGeom>
          <a:solidFill>
            <a:srgbClr val="790015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660400" y="3962400"/>
            <a:ext cx="1803400" cy="0"/>
          </a:xfrm>
          <a:prstGeom prst="line">
            <a:avLst/>
          </a:prstGeom>
          <a:noFill/>
          <a:ln w="101599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968" name="Oval 8"/>
          <p:cNvSpPr>
            <a:spLocks noChangeArrowheads="1"/>
          </p:cNvSpPr>
          <p:nvPr/>
        </p:nvSpPr>
        <p:spPr bwMode="auto">
          <a:xfrm>
            <a:off x="762000" y="4114800"/>
            <a:ext cx="76200" cy="2286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969" name="Oval 9"/>
          <p:cNvSpPr>
            <a:spLocks noChangeArrowheads="1"/>
          </p:cNvSpPr>
          <p:nvPr/>
        </p:nvSpPr>
        <p:spPr bwMode="auto">
          <a:xfrm>
            <a:off x="990600" y="4191000"/>
            <a:ext cx="76200" cy="3048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970" name="Oval 10"/>
          <p:cNvSpPr>
            <a:spLocks noChangeArrowheads="1"/>
          </p:cNvSpPr>
          <p:nvPr/>
        </p:nvSpPr>
        <p:spPr bwMode="auto">
          <a:xfrm>
            <a:off x="1219200" y="4191000"/>
            <a:ext cx="152400" cy="3048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971" name="Oval 11"/>
          <p:cNvSpPr>
            <a:spLocks noChangeArrowheads="1"/>
          </p:cNvSpPr>
          <p:nvPr/>
        </p:nvSpPr>
        <p:spPr bwMode="auto">
          <a:xfrm>
            <a:off x="1600200" y="4191000"/>
            <a:ext cx="76200" cy="2286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972" name="Oval 12"/>
          <p:cNvSpPr>
            <a:spLocks noChangeArrowheads="1"/>
          </p:cNvSpPr>
          <p:nvPr/>
        </p:nvSpPr>
        <p:spPr bwMode="auto">
          <a:xfrm>
            <a:off x="1981200" y="4191000"/>
            <a:ext cx="152400" cy="3048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973" name="Freeform 13"/>
          <p:cNvSpPr>
            <a:spLocks/>
          </p:cNvSpPr>
          <p:nvPr/>
        </p:nvSpPr>
        <p:spPr bwMode="auto">
          <a:xfrm>
            <a:off x="677863" y="4267200"/>
            <a:ext cx="204787" cy="1352550"/>
          </a:xfrm>
          <a:custGeom>
            <a:avLst/>
            <a:gdLst/>
            <a:ahLst/>
            <a:cxnLst>
              <a:cxn ang="0">
                <a:pos x="53" y="0"/>
              </a:cxn>
              <a:cxn ang="0">
                <a:pos x="75" y="40"/>
              </a:cxn>
              <a:cxn ang="0">
                <a:pos x="65" y="72"/>
              </a:cxn>
              <a:cxn ang="0">
                <a:pos x="53" y="104"/>
              </a:cxn>
              <a:cxn ang="0">
                <a:pos x="53" y="146"/>
              </a:cxn>
              <a:cxn ang="0">
                <a:pos x="42" y="188"/>
              </a:cxn>
              <a:cxn ang="0">
                <a:pos x="32" y="230"/>
              </a:cxn>
              <a:cxn ang="0">
                <a:pos x="42" y="272"/>
              </a:cxn>
              <a:cxn ang="0">
                <a:pos x="75" y="283"/>
              </a:cxn>
              <a:cxn ang="0">
                <a:pos x="107" y="304"/>
              </a:cxn>
              <a:cxn ang="0">
                <a:pos x="128" y="346"/>
              </a:cxn>
              <a:cxn ang="0">
                <a:pos x="128" y="388"/>
              </a:cxn>
              <a:cxn ang="0">
                <a:pos x="128" y="430"/>
              </a:cxn>
              <a:cxn ang="0">
                <a:pos x="86" y="472"/>
              </a:cxn>
              <a:cxn ang="0">
                <a:pos x="21" y="483"/>
              </a:cxn>
              <a:cxn ang="0">
                <a:pos x="0" y="525"/>
              </a:cxn>
              <a:cxn ang="0">
                <a:pos x="0" y="567"/>
              </a:cxn>
              <a:cxn ang="0">
                <a:pos x="11" y="609"/>
              </a:cxn>
              <a:cxn ang="0">
                <a:pos x="32" y="661"/>
              </a:cxn>
              <a:cxn ang="0">
                <a:pos x="32" y="735"/>
              </a:cxn>
              <a:cxn ang="0">
                <a:pos x="32" y="777"/>
              </a:cxn>
              <a:cxn ang="0">
                <a:pos x="32" y="819"/>
              </a:cxn>
              <a:cxn ang="0">
                <a:pos x="32" y="851"/>
              </a:cxn>
            </a:cxnLst>
            <a:rect l="0" t="0" r="r" b="b"/>
            <a:pathLst>
              <a:path w="129" h="852">
                <a:moveTo>
                  <a:pt x="53" y="0"/>
                </a:moveTo>
                <a:lnTo>
                  <a:pt x="75" y="40"/>
                </a:lnTo>
                <a:lnTo>
                  <a:pt x="65" y="72"/>
                </a:lnTo>
                <a:lnTo>
                  <a:pt x="53" y="104"/>
                </a:lnTo>
                <a:lnTo>
                  <a:pt x="53" y="146"/>
                </a:lnTo>
                <a:lnTo>
                  <a:pt x="42" y="188"/>
                </a:lnTo>
                <a:lnTo>
                  <a:pt x="32" y="230"/>
                </a:lnTo>
                <a:lnTo>
                  <a:pt x="42" y="272"/>
                </a:lnTo>
                <a:lnTo>
                  <a:pt x="75" y="283"/>
                </a:lnTo>
                <a:lnTo>
                  <a:pt x="107" y="304"/>
                </a:lnTo>
                <a:lnTo>
                  <a:pt x="128" y="346"/>
                </a:lnTo>
                <a:lnTo>
                  <a:pt x="128" y="388"/>
                </a:lnTo>
                <a:lnTo>
                  <a:pt x="128" y="430"/>
                </a:lnTo>
                <a:lnTo>
                  <a:pt x="86" y="472"/>
                </a:lnTo>
                <a:lnTo>
                  <a:pt x="21" y="483"/>
                </a:lnTo>
                <a:lnTo>
                  <a:pt x="0" y="525"/>
                </a:lnTo>
                <a:lnTo>
                  <a:pt x="0" y="567"/>
                </a:lnTo>
                <a:lnTo>
                  <a:pt x="11" y="609"/>
                </a:lnTo>
                <a:lnTo>
                  <a:pt x="32" y="661"/>
                </a:lnTo>
                <a:lnTo>
                  <a:pt x="32" y="735"/>
                </a:lnTo>
                <a:lnTo>
                  <a:pt x="32" y="777"/>
                </a:lnTo>
                <a:lnTo>
                  <a:pt x="32" y="819"/>
                </a:lnTo>
                <a:lnTo>
                  <a:pt x="32" y="851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0974" name="Freeform 14"/>
          <p:cNvSpPr>
            <a:spLocks/>
          </p:cNvSpPr>
          <p:nvPr/>
        </p:nvSpPr>
        <p:spPr bwMode="auto">
          <a:xfrm>
            <a:off x="990600" y="4495800"/>
            <a:ext cx="141288" cy="1525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" y="65"/>
              </a:cxn>
              <a:cxn ang="0">
                <a:pos x="35" y="149"/>
              </a:cxn>
              <a:cxn ang="0">
                <a:pos x="45" y="233"/>
              </a:cxn>
              <a:cxn ang="0">
                <a:pos x="67" y="265"/>
              </a:cxn>
              <a:cxn ang="0">
                <a:pos x="77" y="317"/>
              </a:cxn>
              <a:cxn ang="0">
                <a:pos x="77" y="349"/>
              </a:cxn>
              <a:cxn ang="0">
                <a:pos x="77" y="391"/>
              </a:cxn>
              <a:cxn ang="0">
                <a:pos x="88" y="433"/>
              </a:cxn>
              <a:cxn ang="0">
                <a:pos x="88" y="475"/>
              </a:cxn>
              <a:cxn ang="0">
                <a:pos x="77" y="507"/>
              </a:cxn>
              <a:cxn ang="0">
                <a:pos x="77" y="539"/>
              </a:cxn>
              <a:cxn ang="0">
                <a:pos x="56" y="602"/>
              </a:cxn>
              <a:cxn ang="0">
                <a:pos x="56" y="644"/>
              </a:cxn>
              <a:cxn ang="0">
                <a:pos x="45" y="696"/>
              </a:cxn>
              <a:cxn ang="0">
                <a:pos x="35" y="728"/>
              </a:cxn>
              <a:cxn ang="0">
                <a:pos x="35" y="760"/>
              </a:cxn>
              <a:cxn ang="0">
                <a:pos x="35" y="802"/>
              </a:cxn>
              <a:cxn ang="0">
                <a:pos x="35" y="844"/>
              </a:cxn>
              <a:cxn ang="0">
                <a:pos x="45" y="886"/>
              </a:cxn>
              <a:cxn ang="0">
                <a:pos x="56" y="928"/>
              </a:cxn>
              <a:cxn ang="0">
                <a:pos x="77" y="960"/>
              </a:cxn>
            </a:cxnLst>
            <a:rect l="0" t="0" r="r" b="b"/>
            <a:pathLst>
              <a:path w="89" h="961">
                <a:moveTo>
                  <a:pt x="0" y="0"/>
                </a:moveTo>
                <a:lnTo>
                  <a:pt x="24" y="65"/>
                </a:lnTo>
                <a:lnTo>
                  <a:pt x="35" y="149"/>
                </a:lnTo>
                <a:lnTo>
                  <a:pt x="45" y="233"/>
                </a:lnTo>
                <a:lnTo>
                  <a:pt x="67" y="265"/>
                </a:lnTo>
                <a:lnTo>
                  <a:pt x="77" y="317"/>
                </a:lnTo>
                <a:lnTo>
                  <a:pt x="77" y="349"/>
                </a:lnTo>
                <a:lnTo>
                  <a:pt x="77" y="391"/>
                </a:lnTo>
                <a:lnTo>
                  <a:pt x="88" y="433"/>
                </a:lnTo>
                <a:lnTo>
                  <a:pt x="88" y="475"/>
                </a:lnTo>
                <a:lnTo>
                  <a:pt x="77" y="507"/>
                </a:lnTo>
                <a:lnTo>
                  <a:pt x="77" y="539"/>
                </a:lnTo>
                <a:lnTo>
                  <a:pt x="56" y="602"/>
                </a:lnTo>
                <a:lnTo>
                  <a:pt x="56" y="644"/>
                </a:lnTo>
                <a:lnTo>
                  <a:pt x="45" y="696"/>
                </a:lnTo>
                <a:lnTo>
                  <a:pt x="35" y="728"/>
                </a:lnTo>
                <a:lnTo>
                  <a:pt x="35" y="760"/>
                </a:lnTo>
                <a:lnTo>
                  <a:pt x="35" y="802"/>
                </a:lnTo>
                <a:lnTo>
                  <a:pt x="35" y="844"/>
                </a:lnTo>
                <a:lnTo>
                  <a:pt x="45" y="886"/>
                </a:lnTo>
                <a:lnTo>
                  <a:pt x="56" y="928"/>
                </a:lnTo>
                <a:lnTo>
                  <a:pt x="77" y="960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0975" name="Freeform 15"/>
          <p:cNvSpPr>
            <a:spLocks/>
          </p:cNvSpPr>
          <p:nvPr/>
        </p:nvSpPr>
        <p:spPr bwMode="auto">
          <a:xfrm>
            <a:off x="1295400" y="4495800"/>
            <a:ext cx="153988" cy="14922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117"/>
              </a:cxn>
              <a:cxn ang="0">
                <a:pos x="1" y="202"/>
              </a:cxn>
              <a:cxn ang="0">
                <a:pos x="11" y="286"/>
              </a:cxn>
              <a:cxn ang="0">
                <a:pos x="32" y="339"/>
              </a:cxn>
              <a:cxn ang="0">
                <a:pos x="53" y="381"/>
              </a:cxn>
              <a:cxn ang="0">
                <a:pos x="75" y="423"/>
              </a:cxn>
              <a:cxn ang="0">
                <a:pos x="85" y="465"/>
              </a:cxn>
              <a:cxn ang="0">
                <a:pos x="85" y="517"/>
              </a:cxn>
              <a:cxn ang="0">
                <a:pos x="64" y="591"/>
              </a:cxn>
              <a:cxn ang="0">
                <a:pos x="53" y="623"/>
              </a:cxn>
              <a:cxn ang="0">
                <a:pos x="43" y="665"/>
              </a:cxn>
              <a:cxn ang="0">
                <a:pos x="43" y="707"/>
              </a:cxn>
              <a:cxn ang="0">
                <a:pos x="43" y="739"/>
              </a:cxn>
              <a:cxn ang="0">
                <a:pos x="43" y="781"/>
              </a:cxn>
              <a:cxn ang="0">
                <a:pos x="53" y="833"/>
              </a:cxn>
              <a:cxn ang="0">
                <a:pos x="64" y="865"/>
              </a:cxn>
              <a:cxn ang="0">
                <a:pos x="96" y="939"/>
              </a:cxn>
            </a:cxnLst>
            <a:rect l="0" t="0" r="r" b="b"/>
            <a:pathLst>
              <a:path w="97" h="940">
                <a:moveTo>
                  <a:pt x="0" y="0"/>
                </a:moveTo>
                <a:lnTo>
                  <a:pt x="1" y="117"/>
                </a:lnTo>
                <a:lnTo>
                  <a:pt x="1" y="202"/>
                </a:lnTo>
                <a:lnTo>
                  <a:pt x="11" y="286"/>
                </a:lnTo>
                <a:lnTo>
                  <a:pt x="32" y="339"/>
                </a:lnTo>
                <a:lnTo>
                  <a:pt x="53" y="381"/>
                </a:lnTo>
                <a:lnTo>
                  <a:pt x="75" y="423"/>
                </a:lnTo>
                <a:lnTo>
                  <a:pt x="85" y="465"/>
                </a:lnTo>
                <a:lnTo>
                  <a:pt x="85" y="517"/>
                </a:lnTo>
                <a:lnTo>
                  <a:pt x="64" y="591"/>
                </a:lnTo>
                <a:lnTo>
                  <a:pt x="53" y="623"/>
                </a:lnTo>
                <a:lnTo>
                  <a:pt x="43" y="665"/>
                </a:lnTo>
                <a:lnTo>
                  <a:pt x="43" y="707"/>
                </a:lnTo>
                <a:lnTo>
                  <a:pt x="43" y="739"/>
                </a:lnTo>
                <a:lnTo>
                  <a:pt x="43" y="781"/>
                </a:lnTo>
                <a:lnTo>
                  <a:pt x="53" y="833"/>
                </a:lnTo>
                <a:lnTo>
                  <a:pt x="64" y="865"/>
                </a:lnTo>
                <a:lnTo>
                  <a:pt x="96" y="939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0976" name="Freeform 16"/>
          <p:cNvSpPr>
            <a:spLocks/>
          </p:cNvSpPr>
          <p:nvPr/>
        </p:nvSpPr>
        <p:spPr bwMode="auto">
          <a:xfrm>
            <a:off x="1563688" y="4419600"/>
            <a:ext cx="190500" cy="1982788"/>
          </a:xfrm>
          <a:custGeom>
            <a:avLst/>
            <a:gdLst/>
            <a:ahLst/>
            <a:cxnLst>
              <a:cxn ang="0">
                <a:pos x="71" y="0"/>
              </a:cxn>
              <a:cxn ang="0">
                <a:pos x="42" y="39"/>
              </a:cxn>
              <a:cxn ang="0">
                <a:pos x="21" y="71"/>
              </a:cxn>
              <a:cxn ang="0">
                <a:pos x="0" y="113"/>
              </a:cxn>
              <a:cxn ang="0">
                <a:pos x="0" y="155"/>
              </a:cxn>
              <a:cxn ang="0">
                <a:pos x="0" y="187"/>
              </a:cxn>
              <a:cxn ang="0">
                <a:pos x="0" y="239"/>
              </a:cxn>
              <a:cxn ang="0">
                <a:pos x="0" y="271"/>
              </a:cxn>
              <a:cxn ang="0">
                <a:pos x="11" y="313"/>
              </a:cxn>
              <a:cxn ang="0">
                <a:pos x="32" y="355"/>
              </a:cxn>
              <a:cxn ang="0">
                <a:pos x="53" y="397"/>
              </a:cxn>
              <a:cxn ang="0">
                <a:pos x="63" y="460"/>
              </a:cxn>
              <a:cxn ang="0">
                <a:pos x="84" y="544"/>
              </a:cxn>
              <a:cxn ang="0">
                <a:pos x="106" y="587"/>
              </a:cxn>
              <a:cxn ang="0">
                <a:pos x="106" y="660"/>
              </a:cxn>
              <a:cxn ang="0">
                <a:pos x="106" y="702"/>
              </a:cxn>
              <a:cxn ang="0">
                <a:pos x="106" y="734"/>
              </a:cxn>
              <a:cxn ang="0">
                <a:pos x="106" y="787"/>
              </a:cxn>
              <a:cxn ang="0">
                <a:pos x="106" y="829"/>
              </a:cxn>
              <a:cxn ang="0">
                <a:pos x="95" y="902"/>
              </a:cxn>
              <a:cxn ang="0">
                <a:pos x="95" y="934"/>
              </a:cxn>
              <a:cxn ang="0">
                <a:pos x="84" y="987"/>
              </a:cxn>
              <a:cxn ang="0">
                <a:pos x="84" y="1081"/>
              </a:cxn>
              <a:cxn ang="0">
                <a:pos x="84" y="1113"/>
              </a:cxn>
              <a:cxn ang="0">
                <a:pos x="84" y="1155"/>
              </a:cxn>
              <a:cxn ang="0">
                <a:pos x="95" y="1218"/>
              </a:cxn>
              <a:cxn ang="0">
                <a:pos x="119" y="1248"/>
              </a:cxn>
              <a:cxn ang="0">
                <a:pos x="119" y="1200"/>
              </a:cxn>
            </a:cxnLst>
            <a:rect l="0" t="0" r="r" b="b"/>
            <a:pathLst>
              <a:path w="120" h="1249">
                <a:moveTo>
                  <a:pt x="71" y="0"/>
                </a:moveTo>
                <a:lnTo>
                  <a:pt x="42" y="39"/>
                </a:lnTo>
                <a:lnTo>
                  <a:pt x="21" y="71"/>
                </a:lnTo>
                <a:lnTo>
                  <a:pt x="0" y="113"/>
                </a:lnTo>
                <a:lnTo>
                  <a:pt x="0" y="155"/>
                </a:lnTo>
                <a:lnTo>
                  <a:pt x="0" y="187"/>
                </a:lnTo>
                <a:lnTo>
                  <a:pt x="0" y="239"/>
                </a:lnTo>
                <a:lnTo>
                  <a:pt x="0" y="271"/>
                </a:lnTo>
                <a:lnTo>
                  <a:pt x="11" y="313"/>
                </a:lnTo>
                <a:lnTo>
                  <a:pt x="32" y="355"/>
                </a:lnTo>
                <a:lnTo>
                  <a:pt x="53" y="397"/>
                </a:lnTo>
                <a:lnTo>
                  <a:pt x="63" y="460"/>
                </a:lnTo>
                <a:lnTo>
                  <a:pt x="84" y="544"/>
                </a:lnTo>
                <a:lnTo>
                  <a:pt x="106" y="587"/>
                </a:lnTo>
                <a:lnTo>
                  <a:pt x="106" y="660"/>
                </a:lnTo>
                <a:lnTo>
                  <a:pt x="106" y="702"/>
                </a:lnTo>
                <a:lnTo>
                  <a:pt x="106" y="734"/>
                </a:lnTo>
                <a:lnTo>
                  <a:pt x="106" y="787"/>
                </a:lnTo>
                <a:lnTo>
                  <a:pt x="106" y="829"/>
                </a:lnTo>
                <a:lnTo>
                  <a:pt x="95" y="902"/>
                </a:lnTo>
                <a:lnTo>
                  <a:pt x="95" y="934"/>
                </a:lnTo>
                <a:lnTo>
                  <a:pt x="84" y="987"/>
                </a:lnTo>
                <a:lnTo>
                  <a:pt x="84" y="1081"/>
                </a:lnTo>
                <a:lnTo>
                  <a:pt x="84" y="1113"/>
                </a:lnTo>
                <a:lnTo>
                  <a:pt x="84" y="1155"/>
                </a:lnTo>
                <a:lnTo>
                  <a:pt x="95" y="1218"/>
                </a:lnTo>
                <a:lnTo>
                  <a:pt x="119" y="1248"/>
                </a:lnTo>
                <a:lnTo>
                  <a:pt x="119" y="1200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0977" name="Freeform 17"/>
          <p:cNvSpPr>
            <a:spLocks/>
          </p:cNvSpPr>
          <p:nvPr/>
        </p:nvSpPr>
        <p:spPr bwMode="auto">
          <a:xfrm>
            <a:off x="1981200" y="4419600"/>
            <a:ext cx="219075" cy="1952625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43" y="113"/>
              </a:cxn>
              <a:cxn ang="0">
                <a:pos x="43" y="155"/>
              </a:cxn>
              <a:cxn ang="0">
                <a:pos x="32" y="218"/>
              </a:cxn>
              <a:cxn ang="0">
                <a:pos x="32" y="250"/>
              </a:cxn>
              <a:cxn ang="0">
                <a:pos x="21" y="313"/>
              </a:cxn>
              <a:cxn ang="0">
                <a:pos x="11" y="365"/>
              </a:cxn>
              <a:cxn ang="0">
                <a:pos x="11" y="397"/>
              </a:cxn>
              <a:cxn ang="0">
                <a:pos x="0" y="460"/>
              </a:cxn>
              <a:cxn ang="0">
                <a:pos x="0" y="492"/>
              </a:cxn>
              <a:cxn ang="0">
                <a:pos x="0" y="555"/>
              </a:cxn>
              <a:cxn ang="0">
                <a:pos x="11" y="587"/>
              </a:cxn>
              <a:cxn ang="0">
                <a:pos x="32" y="660"/>
              </a:cxn>
              <a:cxn ang="0">
                <a:pos x="53" y="692"/>
              </a:cxn>
              <a:cxn ang="0">
                <a:pos x="74" y="734"/>
              </a:cxn>
              <a:cxn ang="0">
                <a:pos x="95" y="776"/>
              </a:cxn>
              <a:cxn ang="0">
                <a:pos x="106" y="860"/>
              </a:cxn>
              <a:cxn ang="0">
                <a:pos x="116" y="892"/>
              </a:cxn>
              <a:cxn ang="0">
                <a:pos x="116" y="955"/>
              </a:cxn>
              <a:cxn ang="0">
                <a:pos x="116" y="987"/>
              </a:cxn>
              <a:cxn ang="0">
                <a:pos x="127" y="1029"/>
              </a:cxn>
              <a:cxn ang="0">
                <a:pos x="127" y="1071"/>
              </a:cxn>
              <a:cxn ang="0">
                <a:pos x="127" y="1134"/>
              </a:cxn>
              <a:cxn ang="0">
                <a:pos x="127" y="1187"/>
              </a:cxn>
              <a:cxn ang="0">
                <a:pos x="137" y="1229"/>
              </a:cxn>
            </a:cxnLst>
            <a:rect l="0" t="0" r="r" b="b"/>
            <a:pathLst>
              <a:path w="138" h="1230">
                <a:moveTo>
                  <a:pt x="48" y="0"/>
                </a:moveTo>
                <a:lnTo>
                  <a:pt x="43" y="113"/>
                </a:lnTo>
                <a:lnTo>
                  <a:pt x="43" y="155"/>
                </a:lnTo>
                <a:lnTo>
                  <a:pt x="32" y="218"/>
                </a:lnTo>
                <a:lnTo>
                  <a:pt x="32" y="250"/>
                </a:lnTo>
                <a:lnTo>
                  <a:pt x="21" y="313"/>
                </a:lnTo>
                <a:lnTo>
                  <a:pt x="11" y="365"/>
                </a:lnTo>
                <a:lnTo>
                  <a:pt x="11" y="397"/>
                </a:lnTo>
                <a:lnTo>
                  <a:pt x="0" y="460"/>
                </a:lnTo>
                <a:lnTo>
                  <a:pt x="0" y="492"/>
                </a:lnTo>
                <a:lnTo>
                  <a:pt x="0" y="555"/>
                </a:lnTo>
                <a:lnTo>
                  <a:pt x="11" y="587"/>
                </a:lnTo>
                <a:lnTo>
                  <a:pt x="32" y="660"/>
                </a:lnTo>
                <a:lnTo>
                  <a:pt x="53" y="692"/>
                </a:lnTo>
                <a:lnTo>
                  <a:pt x="74" y="734"/>
                </a:lnTo>
                <a:lnTo>
                  <a:pt x="95" y="776"/>
                </a:lnTo>
                <a:lnTo>
                  <a:pt x="106" y="860"/>
                </a:lnTo>
                <a:lnTo>
                  <a:pt x="116" y="892"/>
                </a:lnTo>
                <a:lnTo>
                  <a:pt x="116" y="955"/>
                </a:lnTo>
                <a:lnTo>
                  <a:pt x="116" y="987"/>
                </a:lnTo>
                <a:lnTo>
                  <a:pt x="127" y="1029"/>
                </a:lnTo>
                <a:lnTo>
                  <a:pt x="127" y="1071"/>
                </a:lnTo>
                <a:lnTo>
                  <a:pt x="127" y="1134"/>
                </a:lnTo>
                <a:lnTo>
                  <a:pt x="127" y="1187"/>
                </a:lnTo>
                <a:lnTo>
                  <a:pt x="137" y="1229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631">
                <a:gamma/>
                <a:shade val="25882"/>
                <a:invGamma/>
              </a:srgbClr>
            </a:gs>
            <a:gs pos="100000">
              <a:srgbClr val="00363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 b="1"/>
              <a:t>                                   </a:t>
            </a:r>
            <a:r>
              <a:rPr lang="es-ES_tradnl" b="1">
                <a:solidFill>
                  <a:schemeClr val="accent2"/>
                </a:solidFill>
              </a:rPr>
              <a:t>ESTERILIZANTE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3849688" y="3171825"/>
            <a:ext cx="4787900" cy="10636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s-ES_tradnl" b="1"/>
              <a:t>DESTRUYE LA FUENTE</a:t>
            </a:r>
            <a:endParaRPr lang="es-ES_tradnl"/>
          </a:p>
          <a:p>
            <a:pPr algn="ctr"/>
            <a:r>
              <a:rPr lang="es-ES_tradnl"/>
              <a:t> </a:t>
            </a:r>
            <a:r>
              <a:rPr lang="es-ES_tradnl" b="1"/>
              <a:t>DE LA VIDA</a:t>
            </a:r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774700" y="2222500"/>
            <a:ext cx="1422400" cy="1270000"/>
          </a:xfrm>
          <a:prstGeom prst="ellipse">
            <a:avLst/>
          </a:prstGeom>
          <a:noFill/>
          <a:ln w="25399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1600200" y="2438400"/>
            <a:ext cx="304800" cy="304800"/>
          </a:xfrm>
          <a:prstGeom prst="ellipse">
            <a:avLst/>
          </a:prstGeom>
          <a:solidFill>
            <a:srgbClr val="790015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838200" y="4038600"/>
            <a:ext cx="152400" cy="2286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1219200" y="4114800"/>
            <a:ext cx="152400" cy="2286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1676400" y="3962400"/>
            <a:ext cx="152400" cy="2286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1994" name="Oval 10"/>
          <p:cNvSpPr>
            <a:spLocks noChangeArrowheads="1"/>
          </p:cNvSpPr>
          <p:nvPr/>
        </p:nvSpPr>
        <p:spPr bwMode="auto">
          <a:xfrm>
            <a:off x="1981200" y="3886200"/>
            <a:ext cx="152400" cy="2286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1995" name="Freeform 11"/>
          <p:cNvSpPr>
            <a:spLocks/>
          </p:cNvSpPr>
          <p:nvPr/>
        </p:nvSpPr>
        <p:spPr bwMode="auto">
          <a:xfrm>
            <a:off x="830263" y="4267200"/>
            <a:ext cx="185737" cy="1720850"/>
          </a:xfrm>
          <a:custGeom>
            <a:avLst/>
            <a:gdLst/>
            <a:ahLst/>
            <a:cxnLst>
              <a:cxn ang="0">
                <a:pos x="54" y="0"/>
              </a:cxn>
              <a:cxn ang="0">
                <a:pos x="21" y="40"/>
              </a:cxn>
              <a:cxn ang="0">
                <a:pos x="0" y="72"/>
              </a:cxn>
              <a:cxn ang="0">
                <a:pos x="0" y="104"/>
              </a:cxn>
              <a:cxn ang="0">
                <a:pos x="0" y="146"/>
              </a:cxn>
              <a:cxn ang="0">
                <a:pos x="32" y="188"/>
              </a:cxn>
              <a:cxn ang="0">
                <a:pos x="63" y="230"/>
              </a:cxn>
              <a:cxn ang="0">
                <a:pos x="74" y="283"/>
              </a:cxn>
              <a:cxn ang="0">
                <a:pos x="84" y="325"/>
              </a:cxn>
              <a:cxn ang="0">
                <a:pos x="84" y="367"/>
              </a:cxn>
              <a:cxn ang="0">
                <a:pos x="74" y="409"/>
              </a:cxn>
              <a:cxn ang="0">
                <a:pos x="42" y="451"/>
              </a:cxn>
              <a:cxn ang="0">
                <a:pos x="21" y="493"/>
              </a:cxn>
              <a:cxn ang="0">
                <a:pos x="21" y="525"/>
              </a:cxn>
              <a:cxn ang="0">
                <a:pos x="21" y="567"/>
              </a:cxn>
              <a:cxn ang="0">
                <a:pos x="32" y="609"/>
              </a:cxn>
              <a:cxn ang="0">
                <a:pos x="42" y="651"/>
              </a:cxn>
              <a:cxn ang="0">
                <a:pos x="63" y="683"/>
              </a:cxn>
              <a:cxn ang="0">
                <a:pos x="84" y="735"/>
              </a:cxn>
              <a:cxn ang="0">
                <a:pos x="105" y="767"/>
              </a:cxn>
              <a:cxn ang="0">
                <a:pos x="105" y="809"/>
              </a:cxn>
              <a:cxn ang="0">
                <a:pos x="116" y="851"/>
              </a:cxn>
              <a:cxn ang="0">
                <a:pos x="116" y="883"/>
              </a:cxn>
              <a:cxn ang="0">
                <a:pos x="95" y="925"/>
              </a:cxn>
              <a:cxn ang="0">
                <a:pos x="95" y="967"/>
              </a:cxn>
              <a:cxn ang="0">
                <a:pos x="95" y="1009"/>
              </a:cxn>
              <a:cxn ang="0">
                <a:pos x="95" y="1051"/>
              </a:cxn>
              <a:cxn ang="0">
                <a:pos x="95" y="1083"/>
              </a:cxn>
            </a:cxnLst>
            <a:rect l="0" t="0" r="r" b="b"/>
            <a:pathLst>
              <a:path w="117" h="1084">
                <a:moveTo>
                  <a:pt x="54" y="0"/>
                </a:moveTo>
                <a:lnTo>
                  <a:pt x="21" y="40"/>
                </a:lnTo>
                <a:lnTo>
                  <a:pt x="0" y="72"/>
                </a:lnTo>
                <a:lnTo>
                  <a:pt x="0" y="104"/>
                </a:lnTo>
                <a:lnTo>
                  <a:pt x="0" y="146"/>
                </a:lnTo>
                <a:lnTo>
                  <a:pt x="32" y="188"/>
                </a:lnTo>
                <a:lnTo>
                  <a:pt x="63" y="230"/>
                </a:lnTo>
                <a:lnTo>
                  <a:pt x="74" y="283"/>
                </a:lnTo>
                <a:lnTo>
                  <a:pt x="84" y="325"/>
                </a:lnTo>
                <a:lnTo>
                  <a:pt x="84" y="367"/>
                </a:lnTo>
                <a:lnTo>
                  <a:pt x="74" y="409"/>
                </a:lnTo>
                <a:lnTo>
                  <a:pt x="42" y="451"/>
                </a:lnTo>
                <a:lnTo>
                  <a:pt x="21" y="493"/>
                </a:lnTo>
                <a:lnTo>
                  <a:pt x="21" y="525"/>
                </a:lnTo>
                <a:lnTo>
                  <a:pt x="21" y="567"/>
                </a:lnTo>
                <a:lnTo>
                  <a:pt x="32" y="609"/>
                </a:lnTo>
                <a:lnTo>
                  <a:pt x="42" y="651"/>
                </a:lnTo>
                <a:lnTo>
                  <a:pt x="63" y="683"/>
                </a:lnTo>
                <a:lnTo>
                  <a:pt x="84" y="735"/>
                </a:lnTo>
                <a:lnTo>
                  <a:pt x="105" y="767"/>
                </a:lnTo>
                <a:lnTo>
                  <a:pt x="105" y="809"/>
                </a:lnTo>
                <a:lnTo>
                  <a:pt x="116" y="851"/>
                </a:lnTo>
                <a:lnTo>
                  <a:pt x="116" y="883"/>
                </a:lnTo>
                <a:lnTo>
                  <a:pt x="95" y="925"/>
                </a:lnTo>
                <a:lnTo>
                  <a:pt x="95" y="967"/>
                </a:lnTo>
                <a:lnTo>
                  <a:pt x="95" y="1009"/>
                </a:lnTo>
                <a:lnTo>
                  <a:pt x="95" y="1051"/>
                </a:lnTo>
                <a:lnTo>
                  <a:pt x="95" y="1083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1996" name="Freeform 12"/>
          <p:cNvSpPr>
            <a:spLocks/>
          </p:cNvSpPr>
          <p:nvPr/>
        </p:nvSpPr>
        <p:spPr bwMode="auto">
          <a:xfrm>
            <a:off x="1281113" y="4343400"/>
            <a:ext cx="168275" cy="1911350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11" y="56"/>
              </a:cxn>
              <a:cxn ang="0">
                <a:pos x="0" y="98"/>
              </a:cxn>
              <a:cxn ang="0">
                <a:pos x="0" y="150"/>
              </a:cxn>
              <a:cxn ang="0">
                <a:pos x="0" y="192"/>
              </a:cxn>
              <a:cxn ang="0">
                <a:pos x="11" y="235"/>
              </a:cxn>
              <a:cxn ang="0">
                <a:pos x="42" y="277"/>
              </a:cxn>
              <a:cxn ang="0">
                <a:pos x="53" y="319"/>
              </a:cxn>
              <a:cxn ang="0">
                <a:pos x="53" y="371"/>
              </a:cxn>
              <a:cxn ang="0">
                <a:pos x="53" y="413"/>
              </a:cxn>
              <a:cxn ang="0">
                <a:pos x="42" y="445"/>
              </a:cxn>
              <a:cxn ang="0">
                <a:pos x="32" y="477"/>
              </a:cxn>
              <a:cxn ang="0">
                <a:pos x="21" y="519"/>
              </a:cxn>
              <a:cxn ang="0">
                <a:pos x="21" y="561"/>
              </a:cxn>
              <a:cxn ang="0">
                <a:pos x="42" y="603"/>
              </a:cxn>
              <a:cxn ang="0">
                <a:pos x="53" y="635"/>
              </a:cxn>
              <a:cxn ang="0">
                <a:pos x="73" y="677"/>
              </a:cxn>
              <a:cxn ang="0">
                <a:pos x="73" y="719"/>
              </a:cxn>
              <a:cxn ang="0">
                <a:pos x="84" y="771"/>
              </a:cxn>
              <a:cxn ang="0">
                <a:pos x="84" y="803"/>
              </a:cxn>
              <a:cxn ang="0">
                <a:pos x="73" y="845"/>
              </a:cxn>
              <a:cxn ang="0">
                <a:pos x="62" y="887"/>
              </a:cxn>
              <a:cxn ang="0">
                <a:pos x="42" y="929"/>
              </a:cxn>
              <a:cxn ang="0">
                <a:pos x="32" y="961"/>
              </a:cxn>
              <a:cxn ang="0">
                <a:pos x="32" y="1003"/>
              </a:cxn>
              <a:cxn ang="0">
                <a:pos x="32" y="1035"/>
              </a:cxn>
              <a:cxn ang="0">
                <a:pos x="42" y="1077"/>
              </a:cxn>
              <a:cxn ang="0">
                <a:pos x="62" y="1119"/>
              </a:cxn>
              <a:cxn ang="0">
                <a:pos x="94" y="1161"/>
              </a:cxn>
              <a:cxn ang="0">
                <a:pos x="105" y="1203"/>
              </a:cxn>
            </a:cxnLst>
            <a:rect l="0" t="0" r="r" b="b"/>
            <a:pathLst>
              <a:path w="106" h="1204">
                <a:moveTo>
                  <a:pt x="10" y="0"/>
                </a:moveTo>
                <a:lnTo>
                  <a:pt x="11" y="56"/>
                </a:lnTo>
                <a:lnTo>
                  <a:pt x="0" y="98"/>
                </a:lnTo>
                <a:lnTo>
                  <a:pt x="0" y="150"/>
                </a:lnTo>
                <a:lnTo>
                  <a:pt x="0" y="192"/>
                </a:lnTo>
                <a:lnTo>
                  <a:pt x="11" y="235"/>
                </a:lnTo>
                <a:lnTo>
                  <a:pt x="42" y="277"/>
                </a:lnTo>
                <a:lnTo>
                  <a:pt x="53" y="319"/>
                </a:lnTo>
                <a:lnTo>
                  <a:pt x="53" y="371"/>
                </a:lnTo>
                <a:lnTo>
                  <a:pt x="53" y="413"/>
                </a:lnTo>
                <a:lnTo>
                  <a:pt x="42" y="445"/>
                </a:lnTo>
                <a:lnTo>
                  <a:pt x="32" y="477"/>
                </a:lnTo>
                <a:lnTo>
                  <a:pt x="21" y="519"/>
                </a:lnTo>
                <a:lnTo>
                  <a:pt x="21" y="561"/>
                </a:lnTo>
                <a:lnTo>
                  <a:pt x="42" y="603"/>
                </a:lnTo>
                <a:lnTo>
                  <a:pt x="53" y="635"/>
                </a:lnTo>
                <a:lnTo>
                  <a:pt x="73" y="677"/>
                </a:lnTo>
                <a:lnTo>
                  <a:pt x="73" y="719"/>
                </a:lnTo>
                <a:lnTo>
                  <a:pt x="84" y="771"/>
                </a:lnTo>
                <a:lnTo>
                  <a:pt x="84" y="803"/>
                </a:lnTo>
                <a:lnTo>
                  <a:pt x="73" y="845"/>
                </a:lnTo>
                <a:lnTo>
                  <a:pt x="62" y="887"/>
                </a:lnTo>
                <a:lnTo>
                  <a:pt x="42" y="929"/>
                </a:lnTo>
                <a:lnTo>
                  <a:pt x="32" y="961"/>
                </a:lnTo>
                <a:lnTo>
                  <a:pt x="32" y="1003"/>
                </a:lnTo>
                <a:lnTo>
                  <a:pt x="32" y="1035"/>
                </a:lnTo>
                <a:lnTo>
                  <a:pt x="42" y="1077"/>
                </a:lnTo>
                <a:lnTo>
                  <a:pt x="62" y="1119"/>
                </a:lnTo>
                <a:lnTo>
                  <a:pt x="94" y="1161"/>
                </a:lnTo>
                <a:lnTo>
                  <a:pt x="105" y="1203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1997" name="Freeform 13"/>
          <p:cNvSpPr>
            <a:spLocks/>
          </p:cNvSpPr>
          <p:nvPr/>
        </p:nvSpPr>
        <p:spPr bwMode="auto">
          <a:xfrm>
            <a:off x="1681163" y="4191000"/>
            <a:ext cx="287337" cy="1930400"/>
          </a:xfrm>
          <a:custGeom>
            <a:avLst/>
            <a:gdLst/>
            <a:ahLst/>
            <a:cxnLst>
              <a:cxn ang="0">
                <a:pos x="45" y="0"/>
              </a:cxn>
              <a:cxn ang="0">
                <a:pos x="21" y="36"/>
              </a:cxn>
              <a:cxn ang="0">
                <a:pos x="0" y="131"/>
              </a:cxn>
              <a:cxn ang="0">
                <a:pos x="0" y="183"/>
              </a:cxn>
              <a:cxn ang="0">
                <a:pos x="10" y="215"/>
              </a:cxn>
              <a:cxn ang="0">
                <a:pos x="32" y="257"/>
              </a:cxn>
              <a:cxn ang="0">
                <a:pos x="63" y="299"/>
              </a:cxn>
              <a:cxn ang="0">
                <a:pos x="84" y="331"/>
              </a:cxn>
              <a:cxn ang="0">
                <a:pos x="96" y="373"/>
              </a:cxn>
              <a:cxn ang="0">
                <a:pos x="96" y="425"/>
              </a:cxn>
              <a:cxn ang="0">
                <a:pos x="96" y="457"/>
              </a:cxn>
              <a:cxn ang="0">
                <a:pos x="96" y="499"/>
              </a:cxn>
              <a:cxn ang="0">
                <a:pos x="63" y="541"/>
              </a:cxn>
              <a:cxn ang="0">
                <a:pos x="63" y="573"/>
              </a:cxn>
              <a:cxn ang="0">
                <a:pos x="63" y="615"/>
              </a:cxn>
              <a:cxn ang="0">
                <a:pos x="63" y="657"/>
              </a:cxn>
              <a:cxn ang="0">
                <a:pos x="63" y="709"/>
              </a:cxn>
              <a:cxn ang="0">
                <a:pos x="84" y="741"/>
              </a:cxn>
              <a:cxn ang="0">
                <a:pos x="96" y="773"/>
              </a:cxn>
              <a:cxn ang="0">
                <a:pos x="138" y="825"/>
              </a:cxn>
              <a:cxn ang="0">
                <a:pos x="159" y="867"/>
              </a:cxn>
              <a:cxn ang="0">
                <a:pos x="169" y="899"/>
              </a:cxn>
              <a:cxn ang="0">
                <a:pos x="180" y="941"/>
              </a:cxn>
              <a:cxn ang="0">
                <a:pos x="180" y="973"/>
              </a:cxn>
              <a:cxn ang="0">
                <a:pos x="180" y="1015"/>
              </a:cxn>
              <a:cxn ang="0">
                <a:pos x="180" y="1057"/>
              </a:cxn>
              <a:cxn ang="0">
                <a:pos x="169" y="1099"/>
              </a:cxn>
              <a:cxn ang="0">
                <a:pos x="148" y="1131"/>
              </a:cxn>
              <a:cxn ang="0">
                <a:pos x="138" y="1173"/>
              </a:cxn>
              <a:cxn ang="0">
                <a:pos x="127" y="1215"/>
              </a:cxn>
            </a:cxnLst>
            <a:rect l="0" t="0" r="r" b="b"/>
            <a:pathLst>
              <a:path w="181" h="1216">
                <a:moveTo>
                  <a:pt x="45" y="0"/>
                </a:moveTo>
                <a:lnTo>
                  <a:pt x="21" y="36"/>
                </a:lnTo>
                <a:lnTo>
                  <a:pt x="0" y="131"/>
                </a:lnTo>
                <a:lnTo>
                  <a:pt x="0" y="183"/>
                </a:lnTo>
                <a:lnTo>
                  <a:pt x="10" y="215"/>
                </a:lnTo>
                <a:lnTo>
                  <a:pt x="32" y="257"/>
                </a:lnTo>
                <a:lnTo>
                  <a:pt x="63" y="299"/>
                </a:lnTo>
                <a:lnTo>
                  <a:pt x="84" y="331"/>
                </a:lnTo>
                <a:lnTo>
                  <a:pt x="96" y="373"/>
                </a:lnTo>
                <a:lnTo>
                  <a:pt x="96" y="425"/>
                </a:lnTo>
                <a:lnTo>
                  <a:pt x="96" y="457"/>
                </a:lnTo>
                <a:lnTo>
                  <a:pt x="96" y="499"/>
                </a:lnTo>
                <a:lnTo>
                  <a:pt x="63" y="541"/>
                </a:lnTo>
                <a:lnTo>
                  <a:pt x="63" y="573"/>
                </a:lnTo>
                <a:lnTo>
                  <a:pt x="63" y="615"/>
                </a:lnTo>
                <a:lnTo>
                  <a:pt x="63" y="657"/>
                </a:lnTo>
                <a:lnTo>
                  <a:pt x="63" y="709"/>
                </a:lnTo>
                <a:lnTo>
                  <a:pt x="84" y="741"/>
                </a:lnTo>
                <a:lnTo>
                  <a:pt x="96" y="773"/>
                </a:lnTo>
                <a:lnTo>
                  <a:pt x="138" y="825"/>
                </a:lnTo>
                <a:lnTo>
                  <a:pt x="159" y="867"/>
                </a:lnTo>
                <a:lnTo>
                  <a:pt x="169" y="899"/>
                </a:lnTo>
                <a:lnTo>
                  <a:pt x="180" y="941"/>
                </a:lnTo>
                <a:lnTo>
                  <a:pt x="180" y="973"/>
                </a:lnTo>
                <a:lnTo>
                  <a:pt x="180" y="1015"/>
                </a:lnTo>
                <a:lnTo>
                  <a:pt x="180" y="1057"/>
                </a:lnTo>
                <a:lnTo>
                  <a:pt x="169" y="1099"/>
                </a:lnTo>
                <a:lnTo>
                  <a:pt x="148" y="1131"/>
                </a:lnTo>
                <a:lnTo>
                  <a:pt x="138" y="1173"/>
                </a:lnTo>
                <a:lnTo>
                  <a:pt x="127" y="1215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1998" name="Freeform 14"/>
          <p:cNvSpPr>
            <a:spLocks/>
          </p:cNvSpPr>
          <p:nvPr/>
        </p:nvSpPr>
        <p:spPr bwMode="auto">
          <a:xfrm>
            <a:off x="2049463" y="4114800"/>
            <a:ext cx="250825" cy="1789113"/>
          </a:xfrm>
          <a:custGeom>
            <a:avLst/>
            <a:gdLst/>
            <a:ahLst/>
            <a:cxnLst>
              <a:cxn ang="0">
                <a:pos x="5" y="0"/>
              </a:cxn>
              <a:cxn ang="0">
                <a:pos x="0" y="94"/>
              </a:cxn>
              <a:cxn ang="0">
                <a:pos x="0" y="126"/>
              </a:cxn>
              <a:cxn ang="0">
                <a:pos x="0" y="168"/>
              </a:cxn>
              <a:cxn ang="0">
                <a:pos x="0" y="200"/>
              </a:cxn>
              <a:cxn ang="0">
                <a:pos x="10" y="252"/>
              </a:cxn>
              <a:cxn ang="0">
                <a:pos x="31" y="294"/>
              </a:cxn>
              <a:cxn ang="0">
                <a:pos x="52" y="326"/>
              </a:cxn>
              <a:cxn ang="0">
                <a:pos x="84" y="357"/>
              </a:cxn>
              <a:cxn ang="0">
                <a:pos x="84" y="389"/>
              </a:cxn>
              <a:cxn ang="0">
                <a:pos x="105" y="421"/>
              </a:cxn>
              <a:cxn ang="0">
                <a:pos x="105" y="463"/>
              </a:cxn>
              <a:cxn ang="0">
                <a:pos x="105" y="536"/>
              </a:cxn>
              <a:cxn ang="0">
                <a:pos x="105" y="568"/>
              </a:cxn>
              <a:cxn ang="0">
                <a:pos x="105" y="600"/>
              </a:cxn>
              <a:cxn ang="0">
                <a:pos x="84" y="642"/>
              </a:cxn>
              <a:cxn ang="0">
                <a:pos x="63" y="684"/>
              </a:cxn>
              <a:cxn ang="0">
                <a:pos x="52" y="726"/>
              </a:cxn>
              <a:cxn ang="0">
                <a:pos x="52" y="768"/>
              </a:cxn>
              <a:cxn ang="0">
                <a:pos x="63" y="800"/>
              </a:cxn>
              <a:cxn ang="0">
                <a:pos x="84" y="852"/>
              </a:cxn>
              <a:cxn ang="0">
                <a:pos x="105" y="884"/>
              </a:cxn>
              <a:cxn ang="0">
                <a:pos x="126" y="926"/>
              </a:cxn>
              <a:cxn ang="0">
                <a:pos x="147" y="968"/>
              </a:cxn>
              <a:cxn ang="0">
                <a:pos x="147" y="1000"/>
              </a:cxn>
              <a:cxn ang="0">
                <a:pos x="157" y="1052"/>
              </a:cxn>
              <a:cxn ang="0">
                <a:pos x="157" y="1084"/>
              </a:cxn>
              <a:cxn ang="0">
                <a:pos x="147" y="1126"/>
              </a:cxn>
            </a:cxnLst>
            <a:rect l="0" t="0" r="r" b="b"/>
            <a:pathLst>
              <a:path w="158" h="1127">
                <a:moveTo>
                  <a:pt x="5" y="0"/>
                </a:moveTo>
                <a:lnTo>
                  <a:pt x="0" y="94"/>
                </a:lnTo>
                <a:lnTo>
                  <a:pt x="0" y="126"/>
                </a:lnTo>
                <a:lnTo>
                  <a:pt x="0" y="168"/>
                </a:lnTo>
                <a:lnTo>
                  <a:pt x="0" y="200"/>
                </a:lnTo>
                <a:lnTo>
                  <a:pt x="10" y="252"/>
                </a:lnTo>
                <a:lnTo>
                  <a:pt x="31" y="294"/>
                </a:lnTo>
                <a:lnTo>
                  <a:pt x="52" y="326"/>
                </a:lnTo>
                <a:lnTo>
                  <a:pt x="84" y="357"/>
                </a:lnTo>
                <a:lnTo>
                  <a:pt x="84" y="389"/>
                </a:lnTo>
                <a:lnTo>
                  <a:pt x="105" y="421"/>
                </a:lnTo>
                <a:lnTo>
                  <a:pt x="105" y="463"/>
                </a:lnTo>
                <a:lnTo>
                  <a:pt x="105" y="536"/>
                </a:lnTo>
                <a:lnTo>
                  <a:pt x="105" y="568"/>
                </a:lnTo>
                <a:lnTo>
                  <a:pt x="105" y="600"/>
                </a:lnTo>
                <a:lnTo>
                  <a:pt x="84" y="642"/>
                </a:lnTo>
                <a:lnTo>
                  <a:pt x="63" y="684"/>
                </a:lnTo>
                <a:lnTo>
                  <a:pt x="52" y="726"/>
                </a:lnTo>
                <a:lnTo>
                  <a:pt x="52" y="768"/>
                </a:lnTo>
                <a:lnTo>
                  <a:pt x="63" y="800"/>
                </a:lnTo>
                <a:lnTo>
                  <a:pt x="84" y="852"/>
                </a:lnTo>
                <a:lnTo>
                  <a:pt x="105" y="884"/>
                </a:lnTo>
                <a:lnTo>
                  <a:pt x="126" y="926"/>
                </a:lnTo>
                <a:lnTo>
                  <a:pt x="147" y="968"/>
                </a:lnTo>
                <a:lnTo>
                  <a:pt x="147" y="1000"/>
                </a:lnTo>
                <a:lnTo>
                  <a:pt x="157" y="1052"/>
                </a:lnTo>
                <a:lnTo>
                  <a:pt x="157" y="1084"/>
                </a:lnTo>
                <a:lnTo>
                  <a:pt x="147" y="1126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V="1">
            <a:off x="698500" y="2273300"/>
            <a:ext cx="1574800" cy="124460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850900" y="2146300"/>
            <a:ext cx="1346200" cy="149860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>
            <a:off x="469900" y="4051300"/>
            <a:ext cx="2413000" cy="172720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V="1">
            <a:off x="393700" y="4330700"/>
            <a:ext cx="2641600" cy="147320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631">
                <a:gamma/>
                <a:shade val="25882"/>
                <a:invGamma/>
              </a:srgbClr>
            </a:gs>
            <a:gs pos="100000">
              <a:srgbClr val="00363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/>
              <a:t>                                    </a:t>
            </a:r>
            <a:r>
              <a:rPr lang="es-ES_tradnl" sz="4800" b="1">
                <a:solidFill>
                  <a:schemeClr val="accent2"/>
                </a:solidFill>
              </a:rPr>
              <a:t>ABORTO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4359275" y="3292475"/>
            <a:ext cx="3668713" cy="15525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s-ES_tradnl" sz="4800"/>
              <a:t>DESTRUYE </a:t>
            </a:r>
          </a:p>
          <a:p>
            <a:pPr algn="ctr"/>
            <a:r>
              <a:rPr lang="es-ES_tradnl" sz="4800"/>
              <a:t> LA VIDA</a:t>
            </a:r>
          </a:p>
        </p:txBody>
      </p:sp>
      <p:sp useBgFill="1">
        <p:nvSpPr>
          <p:cNvPr id="43013" name="Oval 5"/>
          <p:cNvSpPr>
            <a:spLocks noChangeArrowheads="1"/>
          </p:cNvSpPr>
          <p:nvPr/>
        </p:nvSpPr>
        <p:spPr bwMode="auto">
          <a:xfrm>
            <a:off x="768350" y="2216150"/>
            <a:ext cx="1892300" cy="1816100"/>
          </a:xfrm>
          <a:prstGeom prst="ellipse">
            <a:avLst/>
          </a:prstGeom>
          <a:ln w="12699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3014" name="Oval 6"/>
          <p:cNvSpPr>
            <a:spLocks noChangeArrowheads="1"/>
          </p:cNvSpPr>
          <p:nvPr/>
        </p:nvSpPr>
        <p:spPr bwMode="auto">
          <a:xfrm>
            <a:off x="1905000" y="2514600"/>
            <a:ext cx="381000" cy="304800"/>
          </a:xfrm>
          <a:prstGeom prst="ellipse">
            <a:avLst/>
          </a:prstGeom>
          <a:solidFill>
            <a:srgbClr val="790015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1447800" y="3200400"/>
            <a:ext cx="152400" cy="2286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3016" name="Freeform 8"/>
          <p:cNvSpPr>
            <a:spLocks/>
          </p:cNvSpPr>
          <p:nvPr/>
        </p:nvSpPr>
        <p:spPr bwMode="auto">
          <a:xfrm>
            <a:off x="1447800" y="3429000"/>
            <a:ext cx="203200" cy="2090738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42" y="32"/>
              </a:cxn>
              <a:cxn ang="0">
                <a:pos x="21" y="84"/>
              </a:cxn>
              <a:cxn ang="0">
                <a:pos x="10" y="116"/>
              </a:cxn>
              <a:cxn ang="0">
                <a:pos x="0" y="158"/>
              </a:cxn>
              <a:cxn ang="0">
                <a:pos x="0" y="211"/>
              </a:cxn>
              <a:cxn ang="0">
                <a:pos x="21" y="253"/>
              </a:cxn>
              <a:cxn ang="0">
                <a:pos x="64" y="284"/>
              </a:cxn>
              <a:cxn ang="0">
                <a:pos x="85" y="316"/>
              </a:cxn>
              <a:cxn ang="0">
                <a:pos x="85" y="358"/>
              </a:cxn>
              <a:cxn ang="0">
                <a:pos x="85" y="400"/>
              </a:cxn>
              <a:cxn ang="0">
                <a:pos x="52" y="432"/>
              </a:cxn>
              <a:cxn ang="0">
                <a:pos x="0" y="484"/>
              </a:cxn>
              <a:cxn ang="0">
                <a:pos x="0" y="526"/>
              </a:cxn>
              <a:cxn ang="0">
                <a:pos x="0" y="568"/>
              </a:cxn>
              <a:cxn ang="0">
                <a:pos x="10" y="611"/>
              </a:cxn>
              <a:cxn ang="0">
                <a:pos x="42" y="653"/>
              </a:cxn>
              <a:cxn ang="0">
                <a:pos x="74" y="737"/>
              </a:cxn>
              <a:cxn ang="0">
                <a:pos x="106" y="768"/>
              </a:cxn>
              <a:cxn ang="0">
                <a:pos x="116" y="811"/>
              </a:cxn>
              <a:cxn ang="0">
                <a:pos x="127" y="853"/>
              </a:cxn>
              <a:cxn ang="0">
                <a:pos x="127" y="895"/>
              </a:cxn>
              <a:cxn ang="0">
                <a:pos x="127" y="937"/>
              </a:cxn>
              <a:cxn ang="0">
                <a:pos x="127" y="979"/>
              </a:cxn>
              <a:cxn ang="0">
                <a:pos x="127" y="1042"/>
              </a:cxn>
              <a:cxn ang="0">
                <a:pos x="106" y="1084"/>
              </a:cxn>
              <a:cxn ang="0">
                <a:pos x="106" y="1126"/>
              </a:cxn>
              <a:cxn ang="0">
                <a:pos x="106" y="1158"/>
              </a:cxn>
              <a:cxn ang="0">
                <a:pos x="106" y="1232"/>
              </a:cxn>
              <a:cxn ang="0">
                <a:pos x="106" y="1274"/>
              </a:cxn>
              <a:cxn ang="0">
                <a:pos x="85" y="1316"/>
              </a:cxn>
              <a:cxn ang="0">
                <a:pos x="97" y="1248"/>
              </a:cxn>
            </a:cxnLst>
            <a:rect l="0" t="0" r="r" b="b"/>
            <a:pathLst>
              <a:path w="128" h="1317">
                <a:moveTo>
                  <a:pt x="48" y="0"/>
                </a:moveTo>
                <a:lnTo>
                  <a:pt x="42" y="32"/>
                </a:lnTo>
                <a:lnTo>
                  <a:pt x="21" y="84"/>
                </a:lnTo>
                <a:lnTo>
                  <a:pt x="10" y="116"/>
                </a:lnTo>
                <a:lnTo>
                  <a:pt x="0" y="158"/>
                </a:lnTo>
                <a:lnTo>
                  <a:pt x="0" y="211"/>
                </a:lnTo>
                <a:lnTo>
                  <a:pt x="21" y="253"/>
                </a:lnTo>
                <a:lnTo>
                  <a:pt x="64" y="284"/>
                </a:lnTo>
                <a:lnTo>
                  <a:pt x="85" y="316"/>
                </a:lnTo>
                <a:lnTo>
                  <a:pt x="85" y="358"/>
                </a:lnTo>
                <a:lnTo>
                  <a:pt x="85" y="400"/>
                </a:lnTo>
                <a:lnTo>
                  <a:pt x="52" y="432"/>
                </a:lnTo>
                <a:lnTo>
                  <a:pt x="0" y="484"/>
                </a:lnTo>
                <a:lnTo>
                  <a:pt x="0" y="526"/>
                </a:lnTo>
                <a:lnTo>
                  <a:pt x="0" y="568"/>
                </a:lnTo>
                <a:lnTo>
                  <a:pt x="10" y="611"/>
                </a:lnTo>
                <a:lnTo>
                  <a:pt x="42" y="653"/>
                </a:lnTo>
                <a:lnTo>
                  <a:pt x="74" y="737"/>
                </a:lnTo>
                <a:lnTo>
                  <a:pt x="106" y="768"/>
                </a:lnTo>
                <a:lnTo>
                  <a:pt x="116" y="811"/>
                </a:lnTo>
                <a:lnTo>
                  <a:pt x="127" y="853"/>
                </a:lnTo>
                <a:lnTo>
                  <a:pt x="127" y="895"/>
                </a:lnTo>
                <a:lnTo>
                  <a:pt x="127" y="937"/>
                </a:lnTo>
                <a:lnTo>
                  <a:pt x="127" y="979"/>
                </a:lnTo>
                <a:lnTo>
                  <a:pt x="127" y="1042"/>
                </a:lnTo>
                <a:lnTo>
                  <a:pt x="106" y="1084"/>
                </a:lnTo>
                <a:lnTo>
                  <a:pt x="106" y="1126"/>
                </a:lnTo>
                <a:lnTo>
                  <a:pt x="106" y="1158"/>
                </a:lnTo>
                <a:lnTo>
                  <a:pt x="106" y="1232"/>
                </a:lnTo>
                <a:lnTo>
                  <a:pt x="106" y="1274"/>
                </a:lnTo>
                <a:lnTo>
                  <a:pt x="85" y="1316"/>
                </a:lnTo>
                <a:lnTo>
                  <a:pt x="97" y="1248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622300" y="2070100"/>
            <a:ext cx="2184400" cy="218440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 flipV="1">
            <a:off x="317500" y="2120900"/>
            <a:ext cx="2413000" cy="208280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631">
                <a:gamma/>
                <a:shade val="25882"/>
                <a:invGamma/>
              </a:srgbClr>
            </a:gs>
            <a:gs pos="100000">
              <a:srgbClr val="00363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848600" cy="1143000"/>
          </a:xfrm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 sz="4400">
                <a:solidFill>
                  <a:schemeClr val="accent2"/>
                </a:solidFill>
              </a:rPr>
              <a:t>COITO</a:t>
            </a:r>
          </a:p>
          <a:p>
            <a:pPr>
              <a:buFont typeface="Monotype Sorts" pitchFamily="2" charset="2"/>
              <a:buNone/>
            </a:pPr>
            <a:r>
              <a:rPr lang="es-ES_tradnl" sz="4400">
                <a:solidFill>
                  <a:schemeClr val="accent2"/>
                </a:solidFill>
              </a:rPr>
              <a:t>INTERRUMPIDO</a:t>
            </a:r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6178550" y="2520950"/>
            <a:ext cx="1968500" cy="1816100"/>
          </a:xfrm>
          <a:prstGeom prst="ellips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7391400" y="2895600"/>
            <a:ext cx="304800" cy="304800"/>
          </a:xfrm>
          <a:prstGeom prst="ellipse">
            <a:avLst/>
          </a:prstGeom>
          <a:solidFill>
            <a:srgbClr val="790015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>
            <a:off x="6032500" y="4572000"/>
            <a:ext cx="2489200" cy="0"/>
          </a:xfrm>
          <a:prstGeom prst="line">
            <a:avLst/>
          </a:prstGeom>
          <a:noFill/>
          <a:ln w="25399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6400800" y="4648200"/>
            <a:ext cx="152400" cy="3048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5064" name="Freeform 8"/>
          <p:cNvSpPr>
            <a:spLocks/>
          </p:cNvSpPr>
          <p:nvPr/>
        </p:nvSpPr>
        <p:spPr bwMode="auto">
          <a:xfrm>
            <a:off x="6443663" y="4953000"/>
            <a:ext cx="236537" cy="1619250"/>
          </a:xfrm>
          <a:custGeom>
            <a:avLst/>
            <a:gdLst/>
            <a:ahLst/>
            <a:cxnLst>
              <a:cxn ang="0">
                <a:pos x="21" y="0"/>
              </a:cxn>
              <a:cxn ang="0">
                <a:pos x="0" y="40"/>
              </a:cxn>
              <a:cxn ang="0">
                <a:pos x="0" y="72"/>
              </a:cxn>
              <a:cxn ang="0">
                <a:pos x="0" y="114"/>
              </a:cxn>
              <a:cxn ang="0">
                <a:pos x="0" y="156"/>
              </a:cxn>
              <a:cxn ang="0">
                <a:pos x="10" y="198"/>
              </a:cxn>
              <a:cxn ang="0">
                <a:pos x="32" y="251"/>
              </a:cxn>
              <a:cxn ang="0">
                <a:pos x="75" y="293"/>
              </a:cxn>
              <a:cxn ang="0">
                <a:pos x="96" y="335"/>
              </a:cxn>
              <a:cxn ang="0">
                <a:pos x="117" y="377"/>
              </a:cxn>
              <a:cxn ang="0">
                <a:pos x="117" y="419"/>
              </a:cxn>
              <a:cxn ang="0">
                <a:pos x="117" y="451"/>
              </a:cxn>
              <a:cxn ang="0">
                <a:pos x="106" y="493"/>
              </a:cxn>
              <a:cxn ang="0">
                <a:pos x="85" y="535"/>
              </a:cxn>
              <a:cxn ang="0">
                <a:pos x="42" y="577"/>
              </a:cxn>
              <a:cxn ang="0">
                <a:pos x="21" y="619"/>
              </a:cxn>
              <a:cxn ang="0">
                <a:pos x="21" y="651"/>
              </a:cxn>
              <a:cxn ang="0">
                <a:pos x="32" y="693"/>
              </a:cxn>
              <a:cxn ang="0">
                <a:pos x="53" y="735"/>
              </a:cxn>
              <a:cxn ang="0">
                <a:pos x="85" y="777"/>
              </a:cxn>
              <a:cxn ang="0">
                <a:pos x="106" y="819"/>
              </a:cxn>
              <a:cxn ang="0">
                <a:pos x="127" y="851"/>
              </a:cxn>
              <a:cxn ang="0">
                <a:pos x="148" y="893"/>
              </a:cxn>
              <a:cxn ang="0">
                <a:pos x="148" y="935"/>
              </a:cxn>
              <a:cxn ang="0">
                <a:pos x="148" y="977"/>
              </a:cxn>
              <a:cxn ang="0">
                <a:pos x="117" y="1019"/>
              </a:cxn>
            </a:cxnLst>
            <a:rect l="0" t="0" r="r" b="b"/>
            <a:pathLst>
              <a:path w="149" h="1020">
                <a:moveTo>
                  <a:pt x="21" y="0"/>
                </a:moveTo>
                <a:lnTo>
                  <a:pt x="0" y="40"/>
                </a:lnTo>
                <a:lnTo>
                  <a:pt x="0" y="72"/>
                </a:lnTo>
                <a:lnTo>
                  <a:pt x="0" y="114"/>
                </a:lnTo>
                <a:lnTo>
                  <a:pt x="0" y="156"/>
                </a:lnTo>
                <a:lnTo>
                  <a:pt x="10" y="198"/>
                </a:lnTo>
                <a:lnTo>
                  <a:pt x="32" y="251"/>
                </a:lnTo>
                <a:lnTo>
                  <a:pt x="75" y="293"/>
                </a:lnTo>
                <a:lnTo>
                  <a:pt x="96" y="335"/>
                </a:lnTo>
                <a:lnTo>
                  <a:pt x="117" y="377"/>
                </a:lnTo>
                <a:lnTo>
                  <a:pt x="117" y="419"/>
                </a:lnTo>
                <a:lnTo>
                  <a:pt x="117" y="451"/>
                </a:lnTo>
                <a:lnTo>
                  <a:pt x="106" y="493"/>
                </a:lnTo>
                <a:lnTo>
                  <a:pt x="85" y="535"/>
                </a:lnTo>
                <a:lnTo>
                  <a:pt x="42" y="577"/>
                </a:lnTo>
                <a:lnTo>
                  <a:pt x="21" y="619"/>
                </a:lnTo>
                <a:lnTo>
                  <a:pt x="21" y="651"/>
                </a:lnTo>
                <a:lnTo>
                  <a:pt x="32" y="693"/>
                </a:lnTo>
                <a:lnTo>
                  <a:pt x="53" y="735"/>
                </a:lnTo>
                <a:lnTo>
                  <a:pt x="85" y="777"/>
                </a:lnTo>
                <a:lnTo>
                  <a:pt x="106" y="819"/>
                </a:lnTo>
                <a:lnTo>
                  <a:pt x="127" y="851"/>
                </a:lnTo>
                <a:lnTo>
                  <a:pt x="148" y="893"/>
                </a:lnTo>
                <a:lnTo>
                  <a:pt x="148" y="935"/>
                </a:lnTo>
                <a:lnTo>
                  <a:pt x="148" y="977"/>
                </a:lnTo>
                <a:lnTo>
                  <a:pt x="117" y="1019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5065" name="Oval 9"/>
          <p:cNvSpPr>
            <a:spLocks noChangeArrowheads="1"/>
          </p:cNvSpPr>
          <p:nvPr/>
        </p:nvSpPr>
        <p:spPr bwMode="auto">
          <a:xfrm>
            <a:off x="7620000" y="4724400"/>
            <a:ext cx="152400" cy="3048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5066" name="Freeform 10"/>
          <p:cNvSpPr>
            <a:spLocks/>
          </p:cNvSpPr>
          <p:nvPr/>
        </p:nvSpPr>
        <p:spPr bwMode="auto">
          <a:xfrm>
            <a:off x="7646988" y="4953000"/>
            <a:ext cx="220662" cy="1585913"/>
          </a:xfrm>
          <a:custGeom>
            <a:avLst/>
            <a:gdLst/>
            <a:ahLst/>
            <a:cxnLst>
              <a:cxn ang="0">
                <a:pos x="31" y="0"/>
              </a:cxn>
              <a:cxn ang="0">
                <a:pos x="31" y="40"/>
              </a:cxn>
              <a:cxn ang="0">
                <a:pos x="31" y="72"/>
              </a:cxn>
              <a:cxn ang="0">
                <a:pos x="31" y="114"/>
              </a:cxn>
              <a:cxn ang="0">
                <a:pos x="0" y="156"/>
              </a:cxn>
              <a:cxn ang="0">
                <a:pos x="0" y="198"/>
              </a:cxn>
              <a:cxn ang="0">
                <a:pos x="10" y="240"/>
              </a:cxn>
              <a:cxn ang="0">
                <a:pos x="21" y="272"/>
              </a:cxn>
              <a:cxn ang="0">
                <a:pos x="52" y="314"/>
              </a:cxn>
              <a:cxn ang="0">
                <a:pos x="85" y="335"/>
              </a:cxn>
              <a:cxn ang="0">
                <a:pos x="106" y="377"/>
              </a:cxn>
              <a:cxn ang="0">
                <a:pos x="127" y="419"/>
              </a:cxn>
              <a:cxn ang="0">
                <a:pos x="138" y="451"/>
              </a:cxn>
              <a:cxn ang="0">
                <a:pos x="138" y="493"/>
              </a:cxn>
              <a:cxn ang="0">
                <a:pos x="138" y="545"/>
              </a:cxn>
              <a:cxn ang="0">
                <a:pos x="138" y="577"/>
              </a:cxn>
              <a:cxn ang="0">
                <a:pos x="127" y="640"/>
              </a:cxn>
              <a:cxn ang="0">
                <a:pos x="106" y="672"/>
              </a:cxn>
              <a:cxn ang="0">
                <a:pos x="85" y="714"/>
              </a:cxn>
              <a:cxn ang="0">
                <a:pos x="63" y="766"/>
              </a:cxn>
              <a:cxn ang="0">
                <a:pos x="52" y="798"/>
              </a:cxn>
              <a:cxn ang="0">
                <a:pos x="52" y="840"/>
              </a:cxn>
              <a:cxn ang="0">
                <a:pos x="63" y="872"/>
              </a:cxn>
              <a:cxn ang="0">
                <a:pos x="96" y="914"/>
              </a:cxn>
              <a:cxn ang="0">
                <a:pos x="127" y="956"/>
              </a:cxn>
              <a:cxn ang="0">
                <a:pos x="138" y="998"/>
              </a:cxn>
            </a:cxnLst>
            <a:rect l="0" t="0" r="r" b="b"/>
            <a:pathLst>
              <a:path w="139" h="999">
                <a:moveTo>
                  <a:pt x="31" y="0"/>
                </a:moveTo>
                <a:lnTo>
                  <a:pt x="31" y="40"/>
                </a:lnTo>
                <a:lnTo>
                  <a:pt x="31" y="72"/>
                </a:lnTo>
                <a:lnTo>
                  <a:pt x="31" y="114"/>
                </a:lnTo>
                <a:lnTo>
                  <a:pt x="0" y="156"/>
                </a:lnTo>
                <a:lnTo>
                  <a:pt x="0" y="198"/>
                </a:lnTo>
                <a:lnTo>
                  <a:pt x="10" y="240"/>
                </a:lnTo>
                <a:lnTo>
                  <a:pt x="21" y="272"/>
                </a:lnTo>
                <a:lnTo>
                  <a:pt x="52" y="314"/>
                </a:lnTo>
                <a:lnTo>
                  <a:pt x="85" y="335"/>
                </a:lnTo>
                <a:lnTo>
                  <a:pt x="106" y="377"/>
                </a:lnTo>
                <a:lnTo>
                  <a:pt x="127" y="419"/>
                </a:lnTo>
                <a:lnTo>
                  <a:pt x="138" y="451"/>
                </a:lnTo>
                <a:lnTo>
                  <a:pt x="138" y="493"/>
                </a:lnTo>
                <a:lnTo>
                  <a:pt x="138" y="545"/>
                </a:lnTo>
                <a:lnTo>
                  <a:pt x="138" y="577"/>
                </a:lnTo>
                <a:lnTo>
                  <a:pt x="127" y="640"/>
                </a:lnTo>
                <a:lnTo>
                  <a:pt x="106" y="672"/>
                </a:lnTo>
                <a:lnTo>
                  <a:pt x="85" y="714"/>
                </a:lnTo>
                <a:lnTo>
                  <a:pt x="63" y="766"/>
                </a:lnTo>
                <a:lnTo>
                  <a:pt x="52" y="798"/>
                </a:lnTo>
                <a:lnTo>
                  <a:pt x="52" y="840"/>
                </a:lnTo>
                <a:lnTo>
                  <a:pt x="63" y="872"/>
                </a:lnTo>
                <a:lnTo>
                  <a:pt x="96" y="914"/>
                </a:lnTo>
                <a:lnTo>
                  <a:pt x="127" y="956"/>
                </a:lnTo>
                <a:lnTo>
                  <a:pt x="138" y="998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6858000" y="4724400"/>
            <a:ext cx="152400" cy="228600"/>
          </a:xfrm>
          <a:prstGeom prst="ellipse">
            <a:avLst/>
          </a:prstGeom>
          <a:solidFill>
            <a:schemeClr val="accent2"/>
          </a:solidFill>
          <a:ln w="12699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5068" name="Freeform 12"/>
          <p:cNvSpPr>
            <a:spLocks/>
          </p:cNvSpPr>
          <p:nvPr/>
        </p:nvSpPr>
        <p:spPr bwMode="auto">
          <a:xfrm>
            <a:off x="6913563" y="4899025"/>
            <a:ext cx="200025" cy="1824038"/>
          </a:xfrm>
          <a:custGeom>
            <a:avLst/>
            <a:gdLst/>
            <a:ahLst/>
            <a:cxnLst>
              <a:cxn ang="0">
                <a:pos x="14" y="34"/>
              </a:cxn>
              <a:cxn ang="0">
                <a:pos x="10" y="0"/>
              </a:cxn>
              <a:cxn ang="0">
                <a:pos x="10" y="74"/>
              </a:cxn>
              <a:cxn ang="0">
                <a:pos x="21" y="106"/>
              </a:cxn>
              <a:cxn ang="0">
                <a:pos x="21" y="169"/>
              </a:cxn>
              <a:cxn ang="0">
                <a:pos x="21" y="211"/>
              </a:cxn>
              <a:cxn ang="0">
                <a:pos x="21" y="253"/>
              </a:cxn>
              <a:cxn ang="0">
                <a:pos x="21" y="285"/>
              </a:cxn>
              <a:cxn ang="0">
                <a:pos x="10" y="337"/>
              </a:cxn>
              <a:cxn ang="0">
                <a:pos x="0" y="369"/>
              </a:cxn>
              <a:cxn ang="0">
                <a:pos x="21" y="421"/>
              </a:cxn>
              <a:cxn ang="0">
                <a:pos x="42" y="463"/>
              </a:cxn>
              <a:cxn ang="0">
                <a:pos x="72" y="495"/>
              </a:cxn>
              <a:cxn ang="0">
                <a:pos x="114" y="527"/>
              </a:cxn>
              <a:cxn ang="0">
                <a:pos x="125" y="569"/>
              </a:cxn>
              <a:cxn ang="0">
                <a:pos x="125" y="611"/>
              </a:cxn>
              <a:cxn ang="0">
                <a:pos x="125" y="653"/>
              </a:cxn>
              <a:cxn ang="0">
                <a:pos x="83" y="685"/>
              </a:cxn>
              <a:cxn ang="0">
                <a:pos x="72" y="727"/>
              </a:cxn>
              <a:cxn ang="0">
                <a:pos x="42" y="821"/>
              </a:cxn>
              <a:cxn ang="0">
                <a:pos x="42" y="885"/>
              </a:cxn>
              <a:cxn ang="0">
                <a:pos x="31" y="927"/>
              </a:cxn>
              <a:cxn ang="0">
                <a:pos x="31" y="1042"/>
              </a:cxn>
              <a:cxn ang="0">
                <a:pos x="42" y="1074"/>
              </a:cxn>
              <a:cxn ang="0">
                <a:pos x="72" y="1116"/>
              </a:cxn>
              <a:cxn ang="0">
                <a:pos x="93" y="1148"/>
              </a:cxn>
            </a:cxnLst>
            <a:rect l="0" t="0" r="r" b="b"/>
            <a:pathLst>
              <a:path w="126" h="1149">
                <a:moveTo>
                  <a:pt x="14" y="34"/>
                </a:moveTo>
                <a:lnTo>
                  <a:pt x="10" y="0"/>
                </a:lnTo>
                <a:lnTo>
                  <a:pt x="10" y="74"/>
                </a:lnTo>
                <a:lnTo>
                  <a:pt x="21" y="106"/>
                </a:lnTo>
                <a:lnTo>
                  <a:pt x="21" y="169"/>
                </a:lnTo>
                <a:lnTo>
                  <a:pt x="21" y="211"/>
                </a:lnTo>
                <a:lnTo>
                  <a:pt x="21" y="253"/>
                </a:lnTo>
                <a:lnTo>
                  <a:pt x="21" y="285"/>
                </a:lnTo>
                <a:lnTo>
                  <a:pt x="10" y="337"/>
                </a:lnTo>
                <a:lnTo>
                  <a:pt x="0" y="369"/>
                </a:lnTo>
                <a:lnTo>
                  <a:pt x="21" y="421"/>
                </a:lnTo>
                <a:lnTo>
                  <a:pt x="42" y="463"/>
                </a:lnTo>
                <a:lnTo>
                  <a:pt x="72" y="495"/>
                </a:lnTo>
                <a:lnTo>
                  <a:pt x="114" y="527"/>
                </a:lnTo>
                <a:lnTo>
                  <a:pt x="125" y="569"/>
                </a:lnTo>
                <a:lnTo>
                  <a:pt x="125" y="611"/>
                </a:lnTo>
                <a:lnTo>
                  <a:pt x="125" y="653"/>
                </a:lnTo>
                <a:lnTo>
                  <a:pt x="83" y="685"/>
                </a:lnTo>
                <a:lnTo>
                  <a:pt x="72" y="727"/>
                </a:lnTo>
                <a:lnTo>
                  <a:pt x="42" y="821"/>
                </a:lnTo>
                <a:lnTo>
                  <a:pt x="42" y="885"/>
                </a:lnTo>
                <a:lnTo>
                  <a:pt x="31" y="927"/>
                </a:lnTo>
                <a:lnTo>
                  <a:pt x="31" y="1042"/>
                </a:lnTo>
                <a:lnTo>
                  <a:pt x="42" y="1074"/>
                </a:lnTo>
                <a:lnTo>
                  <a:pt x="72" y="1116"/>
                </a:lnTo>
                <a:lnTo>
                  <a:pt x="93" y="1148"/>
                </a:lnTo>
              </a:path>
            </a:pathLst>
          </a:custGeom>
          <a:noFill/>
          <a:ln w="12699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_tradnl" b="1"/>
              <a:t>METODOS ARTIFICIALES</a:t>
            </a:r>
          </a:p>
        </p:txBody>
      </p:sp>
      <p:sp>
        <p:nvSpPr>
          <p:cNvPr id="5734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s-ES_tradnl">
                <a:solidFill>
                  <a:schemeClr val="accent2"/>
                </a:solidFill>
              </a:rPr>
              <a:t>COITO INTERRUMPIDO</a:t>
            </a:r>
          </a:p>
          <a:p>
            <a:pPr>
              <a:buFont typeface="Monotype Sorts" pitchFamily="2" charset="2"/>
              <a:buNone/>
            </a:pPr>
            <a:r>
              <a:rPr lang="es-ES_tradnl">
                <a:solidFill>
                  <a:schemeClr val="accent2"/>
                </a:solidFill>
              </a:rPr>
              <a:t>MECANISMO DE ACCION</a:t>
            </a:r>
            <a:endParaRPr lang="es-ES_tradnl"/>
          </a:p>
          <a:p>
            <a:pPr>
              <a:buFont typeface="Monotype Sorts" pitchFamily="2" charset="2"/>
              <a:buNone/>
            </a:pPr>
            <a:endParaRPr lang="es-ES_tradnl"/>
          </a:p>
          <a:p>
            <a:pPr>
              <a:buFont typeface="Monotype Sorts" pitchFamily="2" charset="2"/>
              <a:buNone/>
            </a:pPr>
            <a:r>
              <a:rPr lang="es-ES_tradnl" sz="4400"/>
              <a:t>IMPIDE CONTACTO </a:t>
            </a:r>
          </a:p>
          <a:p>
            <a:pPr>
              <a:buFont typeface="Monotype Sorts" pitchFamily="2" charset="2"/>
              <a:buNone/>
            </a:pPr>
            <a:r>
              <a:rPr lang="es-ES_tradnl" sz="4400"/>
              <a:t>ESPERMA-OVULO         </a:t>
            </a:r>
            <a:r>
              <a:rPr lang="es-ES_tradnl" sz="4400">
                <a:solidFill>
                  <a:schemeClr val="accent2"/>
                </a:solidFill>
              </a:rPr>
              <a:t>70%</a:t>
            </a:r>
          </a:p>
        </p:txBody>
      </p:sp>
      <p:sp>
        <p:nvSpPr>
          <p:cNvPr id="57348" name="Rectangle 1028"/>
          <p:cNvSpPr>
            <a:spLocks noChangeArrowheads="1"/>
          </p:cNvSpPr>
          <p:nvPr/>
        </p:nvSpPr>
        <p:spPr bwMode="auto">
          <a:xfrm>
            <a:off x="6761163" y="5465763"/>
            <a:ext cx="1598612" cy="466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s-ES_tradnl" sz="2400"/>
              <a:t>EFICACIA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bllines.ppt">
  <a:themeElements>
    <a:clrScheme name="">
      <a:dk1>
        <a:srgbClr val="474747"/>
      </a:dk1>
      <a:lt1>
        <a:srgbClr val="FFFFFF"/>
      </a:lt1>
      <a:dk2>
        <a:srgbClr val="6E0043"/>
      </a:dk2>
      <a:lt2>
        <a:srgbClr val="00DFCA"/>
      </a:lt2>
      <a:accent1>
        <a:srgbClr val="DC0081"/>
      </a:accent1>
      <a:accent2>
        <a:srgbClr val="FAFD00"/>
      </a:accent2>
      <a:accent3>
        <a:srgbClr val="BAAAB0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dbllines.ppt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bllines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llines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500093"/>
    </a:dk2>
    <a:lt2>
      <a:srgbClr val="00DFCA"/>
    </a:lt2>
    <a:accent1>
      <a:srgbClr val="DC0081"/>
    </a:accent1>
    <a:accent2>
      <a:srgbClr val="FAFD00"/>
    </a:accent2>
    <a:accent3>
      <a:srgbClr val="B3AAC8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004E47"/>
    </a:dk2>
    <a:lt2>
      <a:srgbClr val="00DFCA"/>
    </a:lt2>
    <a:accent1>
      <a:srgbClr val="DC0081"/>
    </a:accent1>
    <a:accent2>
      <a:srgbClr val="FAFD00"/>
    </a:accent2>
    <a:accent3>
      <a:srgbClr val="AAB2B1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004E47"/>
    </a:dk2>
    <a:lt2>
      <a:srgbClr val="00DFCA"/>
    </a:lt2>
    <a:accent1>
      <a:srgbClr val="DC0081"/>
    </a:accent1>
    <a:accent2>
      <a:srgbClr val="FAFD00"/>
    </a:accent2>
    <a:accent3>
      <a:srgbClr val="AAB2B1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004E47"/>
    </a:dk2>
    <a:lt2>
      <a:srgbClr val="00DFCA"/>
    </a:lt2>
    <a:accent1>
      <a:srgbClr val="DC0081"/>
    </a:accent1>
    <a:accent2>
      <a:srgbClr val="FAFD00"/>
    </a:accent2>
    <a:accent3>
      <a:srgbClr val="AAB2B1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004E47"/>
    </a:dk2>
    <a:lt2>
      <a:srgbClr val="00DFCA"/>
    </a:lt2>
    <a:accent1>
      <a:srgbClr val="DC0081"/>
    </a:accent1>
    <a:accent2>
      <a:srgbClr val="FAFD00"/>
    </a:accent2>
    <a:accent3>
      <a:srgbClr val="AAB2B1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500093"/>
    </a:dk2>
    <a:lt2>
      <a:srgbClr val="00DFCA"/>
    </a:lt2>
    <a:accent1>
      <a:srgbClr val="DC0081"/>
    </a:accent1>
    <a:accent2>
      <a:srgbClr val="FAFD00"/>
    </a:accent2>
    <a:accent3>
      <a:srgbClr val="B3AAC8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004E47"/>
    </a:dk2>
    <a:lt2>
      <a:srgbClr val="00DFCA"/>
    </a:lt2>
    <a:accent1>
      <a:srgbClr val="DC0081"/>
    </a:accent1>
    <a:accent2>
      <a:srgbClr val="FAFD00"/>
    </a:accent2>
    <a:accent3>
      <a:srgbClr val="AAB2B1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004E47"/>
    </a:dk2>
    <a:lt2>
      <a:srgbClr val="00DFCA"/>
    </a:lt2>
    <a:accent1>
      <a:srgbClr val="DC0081"/>
    </a:accent1>
    <a:accent2>
      <a:srgbClr val="FAFD00"/>
    </a:accent2>
    <a:accent3>
      <a:srgbClr val="AAB2B1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004E47"/>
    </a:dk2>
    <a:lt2>
      <a:srgbClr val="00DFCA"/>
    </a:lt2>
    <a:accent1>
      <a:srgbClr val="DC0081"/>
    </a:accent1>
    <a:accent2>
      <a:srgbClr val="FAFD00"/>
    </a:accent2>
    <a:accent3>
      <a:srgbClr val="AAB2B1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004E47"/>
    </a:dk2>
    <a:lt2>
      <a:srgbClr val="00DFCA"/>
    </a:lt2>
    <a:accent1>
      <a:srgbClr val="DC0081"/>
    </a:accent1>
    <a:accent2>
      <a:srgbClr val="FAFD00"/>
    </a:accent2>
    <a:accent3>
      <a:srgbClr val="AAB2B1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004E47"/>
    </a:dk2>
    <a:lt2>
      <a:srgbClr val="00DFCA"/>
    </a:lt2>
    <a:accent1>
      <a:srgbClr val="DC0081"/>
    </a:accent1>
    <a:accent2>
      <a:srgbClr val="FAFD00"/>
    </a:accent2>
    <a:accent3>
      <a:srgbClr val="AAB2B1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004E47"/>
    </a:dk2>
    <a:lt2>
      <a:srgbClr val="00DFCA"/>
    </a:lt2>
    <a:accent1>
      <a:srgbClr val="DC0081"/>
    </a:accent1>
    <a:accent2>
      <a:srgbClr val="FAFD00"/>
    </a:accent2>
    <a:accent3>
      <a:srgbClr val="AAB2B1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474747"/>
    </a:dk1>
    <a:lt1>
      <a:srgbClr val="FFFFFF"/>
    </a:lt1>
    <a:dk2>
      <a:srgbClr val="004E47"/>
    </a:dk2>
    <a:lt2>
      <a:srgbClr val="00DFCA"/>
    </a:lt2>
    <a:accent1>
      <a:srgbClr val="DC0081"/>
    </a:accent1>
    <a:accent2>
      <a:srgbClr val="FAFD00"/>
    </a:accent2>
    <a:accent3>
      <a:srgbClr val="AAB2B1"/>
    </a:accent3>
    <a:accent4>
      <a:srgbClr val="DADADA"/>
    </a:accent4>
    <a:accent5>
      <a:srgbClr val="EBAAC1"/>
    </a:accent5>
    <a:accent6>
      <a:srgbClr val="E3E500"/>
    </a:accent6>
    <a:hlink>
      <a:srgbClr val="FE9B03"/>
    </a:hlink>
    <a:folHlink>
      <a:srgbClr val="D989B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c:\powerpnt\template\sldshow\dbllines.ppt</Template>
  <TotalTime>46312759</TotalTime>
  <Pages>43</Pages>
  <Words>427</Words>
  <Application>Microsoft Office PowerPoint</Application>
  <PresentationFormat>Presentación en pantalla (4:3)</PresentationFormat>
  <Paragraphs>184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2" baseType="lpstr">
      <vt:lpstr>Times New Roman</vt:lpstr>
      <vt:lpstr>Book Antiqua</vt:lpstr>
      <vt:lpstr>Arial</vt:lpstr>
      <vt:lpstr>Monotype Sorts</vt:lpstr>
      <vt:lpstr>dbllines.ppt</vt:lpstr>
      <vt:lpstr>PERSONA</vt:lpstr>
      <vt:lpstr>PATERNIDAD RESPONSABLE</vt:lpstr>
      <vt:lpstr>EMBRION</vt:lpstr>
      <vt:lpstr>EMBRION</vt:lpstr>
      <vt:lpstr>METODOS ARTIFICIALES</vt:lpstr>
      <vt:lpstr>METODOS ARTIFICIALES</vt:lpstr>
      <vt:lpstr>METODOS ARTIFICIALES</vt:lpstr>
      <vt:lpstr>METODOS ARTIFICIALES</vt:lpstr>
      <vt:lpstr>METODOS ARTIFICIALES</vt:lpstr>
      <vt:lpstr>METODOS ARTIFICIALES ANTICONCEPTIVOS</vt:lpstr>
      <vt:lpstr>METODOS ARTIFICIALES</vt:lpstr>
      <vt:lpstr>METODOS ARTIFICIALES ANTICONCEPTIVOS</vt:lpstr>
      <vt:lpstr>METODOS ARTIFICIALES</vt:lpstr>
      <vt:lpstr>METODOS ARTIFICIALES</vt:lpstr>
      <vt:lpstr>METODOS ARTIFICIALES</vt:lpstr>
      <vt:lpstr>METODOS ARTIFICIALES</vt:lpstr>
      <vt:lpstr>METODOS ARTIFICIALES</vt:lpstr>
      <vt:lpstr>METODOS ARTIFICIALES HORMONALES</vt:lpstr>
      <vt:lpstr>METODOS ARTIFICIALES</vt:lpstr>
      <vt:lpstr>METODOS ARTIFICIALES DIU</vt:lpstr>
      <vt:lpstr>METODOS ARTIFICIALES</vt:lpstr>
      <vt:lpstr>METODOS ARTIFICIALES</vt:lpstr>
      <vt:lpstr>METODOS ARTIFICIALES</vt:lpstr>
      <vt:lpstr>METODOS ARTIFICIALES</vt:lpstr>
      <vt:lpstr>METODOS NATURALES</vt:lpstr>
      <vt:lpstr>METODOS NATURALES</vt:lpstr>
      <vt:lpstr>SINONIMOS DE ABORTO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ANTICONCEPTIVOS</dc:title>
  <dc:subject>CLASE VIRTUAL</dc:subject>
  <dc:creator>HAGHENBECK</dc:creator>
  <cp:keywords/>
  <dc:description/>
  <cp:lastModifiedBy>rgeyne</cp:lastModifiedBy>
  <cp:revision>12</cp:revision>
  <cp:lastPrinted>1998-02-24T09:15:56Z</cp:lastPrinted>
  <dcterms:created xsi:type="dcterms:W3CDTF">1998-02-24T08:46:36Z</dcterms:created>
  <dcterms:modified xsi:type="dcterms:W3CDTF">2010-05-24T15:42:11Z</dcterms:modified>
</cp:coreProperties>
</file>